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5" r:id="rId2"/>
    <p:sldId id="383" r:id="rId3"/>
    <p:sldId id="373" r:id="rId4"/>
    <p:sldId id="366" r:id="rId5"/>
    <p:sldId id="351" r:id="rId6"/>
    <p:sldId id="364" r:id="rId7"/>
    <p:sldId id="352" r:id="rId8"/>
    <p:sldId id="353" r:id="rId9"/>
    <p:sldId id="354" r:id="rId10"/>
    <p:sldId id="355" r:id="rId11"/>
    <p:sldId id="356" r:id="rId12"/>
    <p:sldId id="357" r:id="rId13"/>
    <p:sldId id="348" r:id="rId14"/>
    <p:sldId id="380" r:id="rId15"/>
    <p:sldId id="368" r:id="rId16"/>
    <p:sldId id="386" r:id="rId17"/>
    <p:sldId id="385" r:id="rId18"/>
    <p:sldId id="390" r:id="rId19"/>
    <p:sldId id="393" r:id="rId20"/>
    <p:sldId id="387" r:id="rId21"/>
    <p:sldId id="369" r:id="rId22"/>
    <p:sldId id="378" r:id="rId23"/>
    <p:sldId id="382" r:id="rId24"/>
    <p:sldId id="381" r:id="rId25"/>
    <p:sldId id="375" r:id="rId26"/>
    <p:sldId id="376" r:id="rId27"/>
    <p:sldId id="367" r:id="rId28"/>
    <p:sldId id="359" r:id="rId29"/>
    <p:sldId id="372" r:id="rId30"/>
    <p:sldId id="360" r:id="rId31"/>
    <p:sldId id="361" r:id="rId32"/>
    <p:sldId id="362" r:id="rId33"/>
    <p:sldId id="371" r:id="rId34"/>
    <p:sldId id="346" r:id="rId35"/>
    <p:sldId id="363" r:id="rId36"/>
  </p:sldIdLst>
  <p:sldSz cx="9144000" cy="6858000" type="screen4x3"/>
  <p:notesSz cx="7315200" cy="9601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9">
          <p15:clr>
            <a:srgbClr val="A4A3A4"/>
          </p15:clr>
        </p15:guide>
        <p15:guide id="2" pos="14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FEDA"/>
    <a:srgbClr val="FFE389"/>
    <a:srgbClr val="575F6D"/>
    <a:srgbClr val="FF9933"/>
    <a:srgbClr val="0947A1"/>
    <a:srgbClr val="0846A2"/>
    <a:srgbClr val="0E3D9C"/>
    <a:srgbClr val="0000CC"/>
    <a:srgbClr val="0033CC"/>
    <a:srgbClr val="005D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9262" autoAdjust="0"/>
    <p:restoredTop sz="97942" autoAdjust="0"/>
  </p:normalViewPr>
  <p:slideViewPr>
    <p:cSldViewPr snapToGrid="0">
      <p:cViewPr varScale="1">
        <p:scale>
          <a:sx n="116" d="100"/>
          <a:sy n="116" d="100"/>
        </p:scale>
        <p:origin x="-2214" y="-114"/>
      </p:cViewPr>
      <p:guideLst>
        <p:guide orient="horz" pos="2159"/>
        <p:guide pos="14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1-hr</a:t>
            </a:r>
            <a:r>
              <a:rPr lang="en-US" baseline="0" dirty="0" smtClean="0"/>
              <a:t> Network Capture 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area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Size on Disk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cat>
            <c:strRef>
              <c:f>Sheet1!$A$2:$A$5</c:f>
              <c:strCache>
                <c:ptCount val="4"/>
                <c:pt idx="0">
                  <c:v>FPC</c:v>
                </c:pt>
                <c:pt idx="1">
                  <c:v>Bro</c:v>
                </c:pt>
                <c:pt idx="2">
                  <c:v>Flows</c:v>
                </c:pt>
                <c:pt idx="3">
                  <c:v>Fw Logs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150000000000</c:v>
                </c:pt>
                <c:pt idx="1">
                  <c:v>48000000000</c:v>
                </c:pt>
                <c:pt idx="2">
                  <c:v>647000000</c:v>
                </c:pt>
                <c:pt idx="3">
                  <c:v>50000000</c:v>
                </c:pt>
              </c:numCache>
            </c:numRef>
          </c:val>
        </c:ser>
        <c:axId val="87647744"/>
        <c:axId val="87646208"/>
        <c:axId val="85811200"/>
      </c:area3DChart>
      <c:valAx>
        <c:axId val="87646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7744"/>
        <c:crosses val="autoZero"/>
        <c:crossBetween val="midCat"/>
      </c:valAx>
      <c:catAx>
        <c:axId val="8764774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6208"/>
        <c:crosses val="autoZero"/>
        <c:auto val="1"/>
        <c:lblAlgn val="ctr"/>
        <c:lblOffset val="100"/>
      </c:catAx>
      <c:serAx>
        <c:axId val="85811200"/>
        <c:scaling>
          <c:orientation val="minMax"/>
        </c:scaling>
        <c:delete val="1"/>
        <c:axPos val="b"/>
        <c:tickLblPos val="nextTo"/>
        <c:crossAx val="87646208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1-hr</a:t>
            </a:r>
            <a:r>
              <a:rPr lang="en-US" baseline="0" dirty="0" smtClean="0"/>
              <a:t> Network Capture 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area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Size on Disk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cat>
            <c:strRef>
              <c:f>Sheet1!$A$2:$A$5</c:f>
              <c:strCache>
                <c:ptCount val="4"/>
                <c:pt idx="0">
                  <c:v>FPC</c:v>
                </c:pt>
                <c:pt idx="1">
                  <c:v>Bro</c:v>
                </c:pt>
                <c:pt idx="2">
                  <c:v>Flows</c:v>
                </c:pt>
                <c:pt idx="3">
                  <c:v>Fw Logs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24500000000</c:v>
                </c:pt>
                <c:pt idx="1">
                  <c:v>6900000000</c:v>
                </c:pt>
                <c:pt idx="2">
                  <c:v>47000000</c:v>
                </c:pt>
                <c:pt idx="3">
                  <c:v>1400000</c:v>
                </c:pt>
              </c:numCache>
            </c:numRef>
          </c:val>
        </c:ser>
        <c:axId val="86815488"/>
        <c:axId val="86785024"/>
        <c:axId val="86528448"/>
      </c:area3DChart>
      <c:valAx>
        <c:axId val="86785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15488"/>
        <c:crosses val="autoZero"/>
        <c:crossBetween val="midCat"/>
      </c:valAx>
      <c:catAx>
        <c:axId val="868154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85024"/>
        <c:crosses val="autoZero"/>
        <c:auto val="1"/>
        <c:lblAlgn val="ctr"/>
        <c:lblOffset val="100"/>
      </c:catAx>
      <c:serAx>
        <c:axId val="86528448"/>
        <c:scaling>
          <c:orientation val="minMax"/>
        </c:scaling>
        <c:delete val="1"/>
        <c:axPos val="b"/>
        <c:tickLblPos val="nextTo"/>
        <c:crossAx val="86785024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42F60-8BE9-4424-B7A2-F1A4130655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F284E58-F61E-4B3E-81B9-4F9FDB68FB1E}">
      <dgm:prSet phldrT="[Text]"/>
      <dgm:spPr/>
      <dgm:t>
        <a:bodyPr/>
        <a:lstStyle/>
        <a:p>
          <a:r>
            <a:rPr lang="en-US" dirty="0" smtClean="0"/>
            <a:t>Preparation</a:t>
          </a:r>
          <a:endParaRPr lang="en-US" dirty="0"/>
        </a:p>
      </dgm:t>
    </dgm:pt>
    <dgm:pt modelId="{5F623BFD-4D07-4C35-A56C-0414CBC299D6}" type="parTrans" cxnId="{8F8DA55A-88F5-48B3-90C6-9B2DFF7CCE9F}">
      <dgm:prSet/>
      <dgm:spPr/>
      <dgm:t>
        <a:bodyPr/>
        <a:lstStyle/>
        <a:p>
          <a:endParaRPr lang="en-US"/>
        </a:p>
      </dgm:t>
    </dgm:pt>
    <dgm:pt modelId="{5AB2373C-2E0F-4803-B1FA-CA0D6C9B6BA2}" type="sibTrans" cxnId="{8F8DA55A-88F5-48B3-90C6-9B2DFF7CCE9F}">
      <dgm:prSet/>
      <dgm:spPr/>
      <dgm:t>
        <a:bodyPr/>
        <a:lstStyle/>
        <a:p>
          <a:endParaRPr lang="en-US"/>
        </a:p>
      </dgm:t>
    </dgm:pt>
    <dgm:pt modelId="{BE54606D-0894-4825-8A3C-880AC2470A6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Identification</a:t>
          </a:r>
          <a:endParaRPr lang="en-US" dirty="0"/>
        </a:p>
      </dgm:t>
    </dgm:pt>
    <dgm:pt modelId="{0C4E4DD6-7A0C-4971-B0F4-F4B139CFC858}" type="parTrans" cxnId="{2D9CDBEB-4B97-4339-B22A-1C9CB6C59221}">
      <dgm:prSet/>
      <dgm:spPr/>
      <dgm:t>
        <a:bodyPr/>
        <a:lstStyle/>
        <a:p>
          <a:endParaRPr lang="en-US"/>
        </a:p>
      </dgm:t>
    </dgm:pt>
    <dgm:pt modelId="{F7377E69-F37E-416B-9E7E-24A681D40FC5}" type="sibTrans" cxnId="{2D9CDBEB-4B97-4339-B22A-1C9CB6C59221}">
      <dgm:prSet/>
      <dgm:spPr/>
      <dgm:t>
        <a:bodyPr/>
        <a:lstStyle/>
        <a:p>
          <a:endParaRPr lang="en-US"/>
        </a:p>
      </dgm:t>
    </dgm:pt>
    <dgm:pt modelId="{E6A24026-84D4-49A6-BEC0-4B1C33AB53FC}">
      <dgm:prSet phldrT="[Text]"/>
      <dgm:spPr/>
      <dgm:t>
        <a:bodyPr/>
        <a:lstStyle/>
        <a:p>
          <a:r>
            <a:rPr lang="en-US" dirty="0" smtClean="0"/>
            <a:t>Containment</a:t>
          </a:r>
          <a:endParaRPr lang="en-US" dirty="0"/>
        </a:p>
      </dgm:t>
    </dgm:pt>
    <dgm:pt modelId="{D2458734-23F9-4EF0-A650-4DADE2B5DDA7}" type="parTrans" cxnId="{91241543-C7CA-4536-A7BA-F8A7ACCDE7E9}">
      <dgm:prSet/>
      <dgm:spPr/>
      <dgm:t>
        <a:bodyPr/>
        <a:lstStyle/>
        <a:p>
          <a:endParaRPr lang="en-US"/>
        </a:p>
      </dgm:t>
    </dgm:pt>
    <dgm:pt modelId="{7AECB149-822A-4B7C-B293-054726ED810C}" type="sibTrans" cxnId="{91241543-C7CA-4536-A7BA-F8A7ACCDE7E9}">
      <dgm:prSet/>
      <dgm:spPr/>
      <dgm:t>
        <a:bodyPr/>
        <a:lstStyle/>
        <a:p>
          <a:endParaRPr lang="en-US"/>
        </a:p>
      </dgm:t>
    </dgm:pt>
    <dgm:pt modelId="{211825CE-39CC-4BB0-A68D-94E59D1BA385}">
      <dgm:prSet phldrT="[Text]"/>
      <dgm:spPr/>
      <dgm:t>
        <a:bodyPr/>
        <a:lstStyle/>
        <a:p>
          <a:r>
            <a:rPr lang="en-US" dirty="0" smtClean="0"/>
            <a:t>Eradication</a:t>
          </a:r>
          <a:endParaRPr lang="en-US" dirty="0"/>
        </a:p>
      </dgm:t>
    </dgm:pt>
    <dgm:pt modelId="{DE3DD461-5E0D-4A04-B268-EEA27820EAE3}" type="parTrans" cxnId="{33EB5BC5-3DFB-4E22-B13A-92D936865972}">
      <dgm:prSet/>
      <dgm:spPr/>
      <dgm:t>
        <a:bodyPr/>
        <a:lstStyle/>
        <a:p>
          <a:endParaRPr lang="en-US"/>
        </a:p>
      </dgm:t>
    </dgm:pt>
    <dgm:pt modelId="{C6D50502-E639-4195-A6A6-B8B426072C46}" type="sibTrans" cxnId="{33EB5BC5-3DFB-4E22-B13A-92D936865972}">
      <dgm:prSet/>
      <dgm:spPr/>
      <dgm:t>
        <a:bodyPr/>
        <a:lstStyle/>
        <a:p>
          <a:endParaRPr lang="en-US"/>
        </a:p>
      </dgm:t>
    </dgm:pt>
    <dgm:pt modelId="{AD38F1BB-B537-4E4D-A7EA-071E395C8C5B}">
      <dgm:prSet phldrT="[Text]"/>
      <dgm:spPr/>
      <dgm:t>
        <a:bodyPr/>
        <a:lstStyle/>
        <a:p>
          <a:r>
            <a:rPr lang="en-US" dirty="0" smtClean="0"/>
            <a:t>Recovery</a:t>
          </a:r>
          <a:endParaRPr lang="en-US" dirty="0"/>
        </a:p>
      </dgm:t>
    </dgm:pt>
    <dgm:pt modelId="{2687F640-441D-47C8-A2A9-854926AF5EF5}" type="parTrans" cxnId="{D6C2D106-4EF0-4196-B043-641CAC3DFEF2}">
      <dgm:prSet/>
      <dgm:spPr/>
      <dgm:t>
        <a:bodyPr/>
        <a:lstStyle/>
        <a:p>
          <a:endParaRPr lang="en-US"/>
        </a:p>
      </dgm:t>
    </dgm:pt>
    <dgm:pt modelId="{3B514501-C924-43A3-BD71-A0F6D144F38C}" type="sibTrans" cxnId="{D6C2D106-4EF0-4196-B043-641CAC3DFEF2}">
      <dgm:prSet/>
      <dgm:spPr/>
      <dgm:t>
        <a:bodyPr/>
        <a:lstStyle/>
        <a:p>
          <a:endParaRPr lang="en-US"/>
        </a:p>
      </dgm:t>
    </dgm:pt>
    <dgm:pt modelId="{B5FC05EC-6940-491A-AF0B-A62CA7120B0F}">
      <dgm:prSet phldrT="[Text]"/>
      <dgm:spPr/>
      <dgm:t>
        <a:bodyPr/>
        <a:lstStyle/>
        <a:p>
          <a:r>
            <a:rPr lang="en-US" dirty="0" smtClean="0"/>
            <a:t>Lessons Learned</a:t>
          </a:r>
          <a:endParaRPr lang="en-US" dirty="0"/>
        </a:p>
      </dgm:t>
    </dgm:pt>
    <dgm:pt modelId="{C08685EE-C988-4288-ACEA-2E4B64FB84B5}" type="parTrans" cxnId="{1121F8B6-255D-40F1-92D8-AF87A9D88474}">
      <dgm:prSet/>
      <dgm:spPr/>
      <dgm:t>
        <a:bodyPr/>
        <a:lstStyle/>
        <a:p>
          <a:endParaRPr lang="en-US"/>
        </a:p>
      </dgm:t>
    </dgm:pt>
    <dgm:pt modelId="{466E0C48-1AE7-452F-8EF7-5F752936D320}" type="sibTrans" cxnId="{1121F8B6-255D-40F1-92D8-AF87A9D88474}">
      <dgm:prSet/>
      <dgm:spPr/>
      <dgm:t>
        <a:bodyPr/>
        <a:lstStyle/>
        <a:p>
          <a:endParaRPr lang="en-US"/>
        </a:p>
      </dgm:t>
    </dgm:pt>
    <dgm:pt modelId="{2F139957-812A-4ACF-A455-06F871053796}" type="pres">
      <dgm:prSet presAssocID="{58D42F60-8BE9-4424-B7A2-F1A413065521}" presName="Name0" presStyleCnt="0">
        <dgm:presLayoutVars>
          <dgm:dir/>
          <dgm:animLvl val="lvl"/>
          <dgm:resizeHandles val="exact"/>
        </dgm:presLayoutVars>
      </dgm:prSet>
      <dgm:spPr/>
    </dgm:pt>
    <dgm:pt modelId="{D0726803-A1F2-44D6-8D72-8FC080F491D1}" type="pres">
      <dgm:prSet presAssocID="{5F284E58-F61E-4B3E-81B9-4F9FDB68FB1E}" presName="parTxOnly" presStyleLbl="node1" presStyleIdx="0" presStyleCnt="6" custScaleX="95433" custLinFactY="139172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9B873-59F6-4145-9AC5-DB4736ED26BA}" type="pres">
      <dgm:prSet presAssocID="{5AB2373C-2E0F-4803-B1FA-CA0D6C9B6BA2}" presName="parTxOnlySpace" presStyleCnt="0"/>
      <dgm:spPr/>
    </dgm:pt>
    <dgm:pt modelId="{F9CF425F-413F-45EE-BBB7-E422BF0001AD}" type="pres">
      <dgm:prSet presAssocID="{BE54606D-0894-4825-8A3C-880AC2470A66}" presName="parTxOnly" presStyleLbl="node1" presStyleIdx="1" presStyleCnt="6" custLinFactY="139172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70972-D615-4AA7-BCB2-FCEE7263A8A6}" type="pres">
      <dgm:prSet presAssocID="{F7377E69-F37E-416B-9E7E-24A681D40FC5}" presName="parTxOnlySpace" presStyleCnt="0"/>
      <dgm:spPr/>
    </dgm:pt>
    <dgm:pt modelId="{27042445-D38D-4E24-9116-BE732296BD6F}" type="pres">
      <dgm:prSet presAssocID="{E6A24026-84D4-49A6-BEC0-4B1C33AB53FC}" presName="parTxOnly" presStyleLbl="node1" presStyleIdx="2" presStyleCnt="6" custLinFactY="139172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A15D7-AF04-4343-BA75-7FAEB429BE0C}" type="pres">
      <dgm:prSet presAssocID="{7AECB149-822A-4B7C-B293-054726ED810C}" presName="parTxOnlySpace" presStyleCnt="0"/>
      <dgm:spPr/>
    </dgm:pt>
    <dgm:pt modelId="{AA3D506D-368A-4795-9B01-37F9156DEC98}" type="pres">
      <dgm:prSet presAssocID="{211825CE-39CC-4BB0-A68D-94E59D1BA385}" presName="parTxOnly" presStyleLbl="node1" presStyleIdx="3" presStyleCnt="6" custLinFactY="139172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81DE3-1ADB-4FFF-B30C-BDF3CEED31A6}" type="pres">
      <dgm:prSet presAssocID="{C6D50502-E639-4195-A6A6-B8B426072C46}" presName="parTxOnlySpace" presStyleCnt="0"/>
      <dgm:spPr/>
    </dgm:pt>
    <dgm:pt modelId="{CD288104-C9C5-4F90-8AC6-2765AD688567}" type="pres">
      <dgm:prSet presAssocID="{AD38F1BB-B537-4E4D-A7EA-071E395C8C5B}" presName="parTxOnly" presStyleLbl="node1" presStyleIdx="4" presStyleCnt="6" custLinFactY="139172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69F82-33E5-4D1D-8824-1622CE7B99C1}" type="pres">
      <dgm:prSet presAssocID="{3B514501-C924-43A3-BD71-A0F6D144F38C}" presName="parTxOnlySpace" presStyleCnt="0"/>
      <dgm:spPr/>
    </dgm:pt>
    <dgm:pt modelId="{D4C17982-FCFB-4FF3-8C1A-E5D1E5227713}" type="pres">
      <dgm:prSet presAssocID="{B5FC05EC-6940-491A-AF0B-A62CA7120B0F}" presName="parTxOnly" presStyleLbl="node1" presStyleIdx="5" presStyleCnt="6" custLinFactY="139172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1F8B6-255D-40F1-92D8-AF87A9D88474}" srcId="{58D42F60-8BE9-4424-B7A2-F1A413065521}" destId="{B5FC05EC-6940-491A-AF0B-A62CA7120B0F}" srcOrd="5" destOrd="0" parTransId="{C08685EE-C988-4288-ACEA-2E4B64FB84B5}" sibTransId="{466E0C48-1AE7-452F-8EF7-5F752936D320}"/>
    <dgm:cxn modelId="{18835177-FE54-4D27-A353-885DC8BAC7F0}" type="presOf" srcId="{AD38F1BB-B537-4E4D-A7EA-071E395C8C5B}" destId="{CD288104-C9C5-4F90-8AC6-2765AD688567}" srcOrd="0" destOrd="0" presId="urn:microsoft.com/office/officeart/2005/8/layout/chevron1"/>
    <dgm:cxn modelId="{33EB5BC5-3DFB-4E22-B13A-92D936865972}" srcId="{58D42F60-8BE9-4424-B7A2-F1A413065521}" destId="{211825CE-39CC-4BB0-A68D-94E59D1BA385}" srcOrd="3" destOrd="0" parTransId="{DE3DD461-5E0D-4A04-B268-EEA27820EAE3}" sibTransId="{C6D50502-E639-4195-A6A6-B8B426072C46}"/>
    <dgm:cxn modelId="{B99266CB-9BAE-450F-B478-61E6B10B2C0F}" type="presOf" srcId="{BE54606D-0894-4825-8A3C-880AC2470A66}" destId="{F9CF425F-413F-45EE-BBB7-E422BF0001AD}" srcOrd="0" destOrd="0" presId="urn:microsoft.com/office/officeart/2005/8/layout/chevron1"/>
    <dgm:cxn modelId="{089FC058-E2E0-4094-9FD2-A72F82344E55}" type="presOf" srcId="{58D42F60-8BE9-4424-B7A2-F1A413065521}" destId="{2F139957-812A-4ACF-A455-06F871053796}" srcOrd="0" destOrd="0" presId="urn:microsoft.com/office/officeart/2005/8/layout/chevron1"/>
    <dgm:cxn modelId="{8F8DA55A-88F5-48B3-90C6-9B2DFF7CCE9F}" srcId="{58D42F60-8BE9-4424-B7A2-F1A413065521}" destId="{5F284E58-F61E-4B3E-81B9-4F9FDB68FB1E}" srcOrd="0" destOrd="0" parTransId="{5F623BFD-4D07-4C35-A56C-0414CBC299D6}" sibTransId="{5AB2373C-2E0F-4803-B1FA-CA0D6C9B6BA2}"/>
    <dgm:cxn modelId="{847069BB-088C-4870-ABDF-2E64D0396D84}" type="presOf" srcId="{B5FC05EC-6940-491A-AF0B-A62CA7120B0F}" destId="{D4C17982-FCFB-4FF3-8C1A-E5D1E5227713}" srcOrd="0" destOrd="0" presId="urn:microsoft.com/office/officeart/2005/8/layout/chevron1"/>
    <dgm:cxn modelId="{BD5737AE-C0F6-41E7-B4EE-B1A88BC1E6E5}" type="presOf" srcId="{E6A24026-84D4-49A6-BEC0-4B1C33AB53FC}" destId="{27042445-D38D-4E24-9116-BE732296BD6F}" srcOrd="0" destOrd="0" presId="urn:microsoft.com/office/officeart/2005/8/layout/chevron1"/>
    <dgm:cxn modelId="{D6C2D106-4EF0-4196-B043-641CAC3DFEF2}" srcId="{58D42F60-8BE9-4424-B7A2-F1A413065521}" destId="{AD38F1BB-B537-4E4D-A7EA-071E395C8C5B}" srcOrd="4" destOrd="0" parTransId="{2687F640-441D-47C8-A2A9-854926AF5EF5}" sibTransId="{3B514501-C924-43A3-BD71-A0F6D144F38C}"/>
    <dgm:cxn modelId="{2D9CDBEB-4B97-4339-B22A-1C9CB6C59221}" srcId="{58D42F60-8BE9-4424-B7A2-F1A413065521}" destId="{BE54606D-0894-4825-8A3C-880AC2470A66}" srcOrd="1" destOrd="0" parTransId="{0C4E4DD6-7A0C-4971-B0F4-F4B139CFC858}" sibTransId="{F7377E69-F37E-416B-9E7E-24A681D40FC5}"/>
    <dgm:cxn modelId="{784049D9-ED1B-4E43-9D7B-69CCA061A398}" type="presOf" srcId="{211825CE-39CC-4BB0-A68D-94E59D1BA385}" destId="{AA3D506D-368A-4795-9B01-37F9156DEC98}" srcOrd="0" destOrd="0" presId="urn:microsoft.com/office/officeart/2005/8/layout/chevron1"/>
    <dgm:cxn modelId="{2E0534BD-19BC-420B-8E3C-4A1C41DDEC96}" type="presOf" srcId="{5F284E58-F61E-4B3E-81B9-4F9FDB68FB1E}" destId="{D0726803-A1F2-44D6-8D72-8FC080F491D1}" srcOrd="0" destOrd="0" presId="urn:microsoft.com/office/officeart/2005/8/layout/chevron1"/>
    <dgm:cxn modelId="{91241543-C7CA-4536-A7BA-F8A7ACCDE7E9}" srcId="{58D42F60-8BE9-4424-B7A2-F1A413065521}" destId="{E6A24026-84D4-49A6-BEC0-4B1C33AB53FC}" srcOrd="2" destOrd="0" parTransId="{D2458734-23F9-4EF0-A650-4DADE2B5DDA7}" sibTransId="{7AECB149-822A-4B7C-B293-054726ED810C}"/>
    <dgm:cxn modelId="{B7B7A86A-E0C3-4433-9635-D7B321968D9C}" type="presParOf" srcId="{2F139957-812A-4ACF-A455-06F871053796}" destId="{D0726803-A1F2-44D6-8D72-8FC080F491D1}" srcOrd="0" destOrd="0" presId="urn:microsoft.com/office/officeart/2005/8/layout/chevron1"/>
    <dgm:cxn modelId="{38EB11AA-C5EB-4ECE-AEB0-B2B51C80856A}" type="presParOf" srcId="{2F139957-812A-4ACF-A455-06F871053796}" destId="{C689B873-59F6-4145-9AC5-DB4736ED26BA}" srcOrd="1" destOrd="0" presId="urn:microsoft.com/office/officeart/2005/8/layout/chevron1"/>
    <dgm:cxn modelId="{5D219DE6-6F32-48FD-9BE8-4F6B91B22861}" type="presParOf" srcId="{2F139957-812A-4ACF-A455-06F871053796}" destId="{F9CF425F-413F-45EE-BBB7-E422BF0001AD}" srcOrd="2" destOrd="0" presId="urn:microsoft.com/office/officeart/2005/8/layout/chevron1"/>
    <dgm:cxn modelId="{4D4064A8-361F-4E45-8135-D1DC022159E9}" type="presParOf" srcId="{2F139957-812A-4ACF-A455-06F871053796}" destId="{26E70972-D615-4AA7-BCB2-FCEE7263A8A6}" srcOrd="3" destOrd="0" presId="urn:microsoft.com/office/officeart/2005/8/layout/chevron1"/>
    <dgm:cxn modelId="{9DE81B5A-FE58-4AB7-B1E3-2B54871B0378}" type="presParOf" srcId="{2F139957-812A-4ACF-A455-06F871053796}" destId="{27042445-D38D-4E24-9116-BE732296BD6F}" srcOrd="4" destOrd="0" presId="urn:microsoft.com/office/officeart/2005/8/layout/chevron1"/>
    <dgm:cxn modelId="{6E4348EB-BB36-4961-A237-88B75F5D445B}" type="presParOf" srcId="{2F139957-812A-4ACF-A455-06F871053796}" destId="{6B2A15D7-AF04-4343-BA75-7FAEB429BE0C}" srcOrd="5" destOrd="0" presId="urn:microsoft.com/office/officeart/2005/8/layout/chevron1"/>
    <dgm:cxn modelId="{526229AC-457B-44E6-B19B-351FBA5FF0A9}" type="presParOf" srcId="{2F139957-812A-4ACF-A455-06F871053796}" destId="{AA3D506D-368A-4795-9B01-37F9156DEC98}" srcOrd="6" destOrd="0" presId="urn:microsoft.com/office/officeart/2005/8/layout/chevron1"/>
    <dgm:cxn modelId="{67F69756-E90A-4C51-BC0A-2E7EF3B07D75}" type="presParOf" srcId="{2F139957-812A-4ACF-A455-06F871053796}" destId="{23381DE3-1ADB-4FFF-B30C-BDF3CEED31A6}" srcOrd="7" destOrd="0" presId="urn:microsoft.com/office/officeart/2005/8/layout/chevron1"/>
    <dgm:cxn modelId="{5CA99F92-B681-4770-A28C-E897B36E6676}" type="presParOf" srcId="{2F139957-812A-4ACF-A455-06F871053796}" destId="{CD288104-C9C5-4F90-8AC6-2765AD688567}" srcOrd="8" destOrd="0" presId="urn:microsoft.com/office/officeart/2005/8/layout/chevron1"/>
    <dgm:cxn modelId="{96F835F6-51AD-46A3-8A9A-F4985785CC6D}" type="presParOf" srcId="{2F139957-812A-4ACF-A455-06F871053796}" destId="{42869F82-33E5-4D1D-8824-1622CE7B99C1}" srcOrd="9" destOrd="0" presId="urn:microsoft.com/office/officeart/2005/8/layout/chevron1"/>
    <dgm:cxn modelId="{0B25B6AA-E29A-4FB4-A5F7-DB9441338689}" type="presParOf" srcId="{2F139957-812A-4ACF-A455-06F871053796}" destId="{D4C17982-FCFB-4FF3-8C1A-E5D1E5227713}" srcOrd="1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2A697-AE2C-410C-9A6A-DB2E8F68F4E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0DE7B23-EE19-4689-ADC3-077B300A1FB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800" dirty="0" smtClean="0"/>
            <a:t>FW</a:t>
          </a:r>
        </a:p>
        <a:p>
          <a:pPr algn="ctr"/>
          <a:r>
            <a:rPr lang="en-US" sz="1800" dirty="0" smtClean="0"/>
            <a:t>logs</a:t>
          </a:r>
          <a:endParaRPr lang="en-US" sz="1800" dirty="0"/>
        </a:p>
      </dgm:t>
    </dgm:pt>
    <dgm:pt modelId="{53D76812-E5A6-44B6-945F-856F2C93F8E8}" type="parTrans" cxnId="{CA64F1A5-44E7-4FF7-9911-BDE76ADD1946}">
      <dgm:prSet/>
      <dgm:spPr/>
      <dgm:t>
        <a:bodyPr/>
        <a:lstStyle/>
        <a:p>
          <a:endParaRPr lang="en-US"/>
        </a:p>
      </dgm:t>
    </dgm:pt>
    <dgm:pt modelId="{FAF07F77-0E3B-4A0B-9C1F-A13B24EBC571}" type="sibTrans" cxnId="{CA64F1A5-44E7-4FF7-9911-BDE76ADD1946}">
      <dgm:prSet/>
      <dgm:spPr/>
      <dgm:t>
        <a:bodyPr/>
        <a:lstStyle/>
        <a:p>
          <a:endParaRPr lang="en-US"/>
        </a:p>
      </dgm:t>
    </dgm:pt>
    <dgm:pt modelId="{9FABC217-360C-4F24-BD11-28B7443B98A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4000" dirty="0" smtClean="0"/>
            <a:t>Flows</a:t>
          </a:r>
          <a:endParaRPr lang="en-US" sz="4000" dirty="0"/>
        </a:p>
      </dgm:t>
    </dgm:pt>
    <dgm:pt modelId="{C8CA99F8-6BB6-4926-9E61-81DA9CA95C6F}" type="parTrans" cxnId="{EB59004F-D324-4972-9BB4-D3767DDA820B}">
      <dgm:prSet/>
      <dgm:spPr/>
      <dgm:t>
        <a:bodyPr/>
        <a:lstStyle/>
        <a:p>
          <a:endParaRPr lang="en-US"/>
        </a:p>
      </dgm:t>
    </dgm:pt>
    <dgm:pt modelId="{680C1836-9628-4BC0-B2D0-5DD6C8228E8D}" type="sibTrans" cxnId="{EB59004F-D324-4972-9BB4-D3767DDA820B}">
      <dgm:prSet/>
      <dgm:spPr/>
      <dgm:t>
        <a:bodyPr/>
        <a:lstStyle/>
        <a:p>
          <a:endParaRPr lang="en-US"/>
        </a:p>
      </dgm:t>
    </dgm:pt>
    <dgm:pt modelId="{915B7E52-8C3B-49A4-9993-705A5BD1AE3D}">
      <dgm:prSet phldrT="[Text]" custT="1"/>
      <dgm:spPr/>
      <dgm:t>
        <a:bodyPr/>
        <a:lstStyle/>
        <a:p>
          <a:r>
            <a:rPr lang="en-US" sz="7200" dirty="0" smtClean="0"/>
            <a:t>FPC</a:t>
          </a:r>
          <a:endParaRPr lang="en-US" sz="7200" dirty="0"/>
        </a:p>
      </dgm:t>
    </dgm:pt>
    <dgm:pt modelId="{9949CCA2-A099-47C1-920D-6071EEAC48A4}" type="parTrans" cxnId="{8A682C55-4CDF-45E7-85B2-C83C1D8BE5A1}">
      <dgm:prSet/>
      <dgm:spPr/>
      <dgm:t>
        <a:bodyPr/>
        <a:lstStyle/>
        <a:p>
          <a:endParaRPr lang="en-US"/>
        </a:p>
      </dgm:t>
    </dgm:pt>
    <dgm:pt modelId="{77EFC2E9-0B20-4F7E-BE55-28E1EA5C4F1D}" type="sibTrans" cxnId="{8A682C55-4CDF-45E7-85B2-C83C1D8BE5A1}">
      <dgm:prSet/>
      <dgm:spPr/>
      <dgm:t>
        <a:bodyPr/>
        <a:lstStyle/>
        <a:p>
          <a:endParaRPr lang="en-US"/>
        </a:p>
      </dgm:t>
    </dgm:pt>
    <dgm:pt modelId="{62037CDA-62BF-47D2-B4B1-B92C41CA9B3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5400" dirty="0" smtClean="0"/>
            <a:t>Bro</a:t>
          </a:r>
          <a:endParaRPr lang="en-US" sz="5400" dirty="0"/>
        </a:p>
      </dgm:t>
    </dgm:pt>
    <dgm:pt modelId="{C893578B-C261-4427-8D31-0ABC49705AD1}" type="parTrans" cxnId="{71F166A5-08F2-451B-A0A4-3821B0880288}">
      <dgm:prSet/>
      <dgm:spPr/>
      <dgm:t>
        <a:bodyPr/>
        <a:lstStyle/>
        <a:p>
          <a:endParaRPr lang="en-US"/>
        </a:p>
      </dgm:t>
    </dgm:pt>
    <dgm:pt modelId="{009ECD2C-CB0B-4505-95C3-37D7A5500552}" type="sibTrans" cxnId="{71F166A5-08F2-451B-A0A4-3821B0880288}">
      <dgm:prSet/>
      <dgm:spPr/>
      <dgm:t>
        <a:bodyPr/>
        <a:lstStyle/>
        <a:p>
          <a:endParaRPr lang="en-US"/>
        </a:p>
      </dgm:t>
    </dgm:pt>
    <dgm:pt modelId="{05A751E5-505A-409D-A015-BB575E2A882D}" type="pres">
      <dgm:prSet presAssocID="{CB02A697-AE2C-410C-9A6A-DB2E8F68F4E6}" presName="Name0" presStyleCnt="0">
        <dgm:presLayoutVars>
          <dgm:dir/>
          <dgm:animLvl val="lvl"/>
          <dgm:resizeHandles val="exact"/>
        </dgm:presLayoutVars>
      </dgm:prSet>
      <dgm:spPr/>
    </dgm:pt>
    <dgm:pt modelId="{5C5CB690-63F9-46BD-8D08-EC3AB00F8A3C}" type="pres">
      <dgm:prSet presAssocID="{30DE7B23-EE19-4689-ADC3-077B300A1FB0}" presName="Name8" presStyleCnt="0"/>
      <dgm:spPr/>
    </dgm:pt>
    <dgm:pt modelId="{DFB4CF8E-36E0-4612-849A-CD4B619D0F84}" type="pres">
      <dgm:prSet presAssocID="{30DE7B23-EE19-4689-ADC3-077B300A1FB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5F3C3-92CB-4A79-9F9C-F666D1D6FB9E}" type="pres">
      <dgm:prSet presAssocID="{30DE7B23-EE19-4689-ADC3-077B300A1F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17C5A-F25F-4A0B-83D1-6781684126C7}" type="pres">
      <dgm:prSet presAssocID="{9FABC217-360C-4F24-BD11-28B7443B98AF}" presName="Name8" presStyleCnt="0"/>
      <dgm:spPr/>
    </dgm:pt>
    <dgm:pt modelId="{34B28F87-8F01-436A-84B8-509C58F45D5D}" type="pres">
      <dgm:prSet presAssocID="{9FABC217-360C-4F24-BD11-28B7443B98A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846A-9598-40D2-894F-E33870FB0449}" type="pres">
      <dgm:prSet presAssocID="{9FABC217-360C-4F24-BD11-28B7443B98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2DC0D-0320-41F7-BE37-A6D30EE95AAD}" type="pres">
      <dgm:prSet presAssocID="{62037CDA-62BF-47D2-B4B1-B92C41CA9B3E}" presName="Name8" presStyleCnt="0"/>
      <dgm:spPr/>
    </dgm:pt>
    <dgm:pt modelId="{C02E5018-3479-48DC-A837-3251296C6A94}" type="pres">
      <dgm:prSet presAssocID="{62037CDA-62BF-47D2-B4B1-B92C41CA9B3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B30C4-575B-47AA-B962-766133D0CBED}" type="pres">
      <dgm:prSet presAssocID="{62037CDA-62BF-47D2-B4B1-B92C41CA9B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4FB63-7A9C-497A-8163-9563B9FF20F6}" type="pres">
      <dgm:prSet presAssocID="{915B7E52-8C3B-49A4-9993-705A5BD1AE3D}" presName="Name8" presStyleCnt="0"/>
      <dgm:spPr/>
    </dgm:pt>
    <dgm:pt modelId="{4611CA40-8983-4EAC-9081-387CD1A773BA}" type="pres">
      <dgm:prSet presAssocID="{915B7E52-8C3B-49A4-9993-705A5BD1AE3D}" presName="level" presStyleLbl="node1" presStyleIdx="3" presStyleCnt="4" custLinFactNeighborX="-4557" custLinFactNeighborY="32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1271C-BD6E-4E3E-8F95-D569B29DAA70}" type="pres">
      <dgm:prSet presAssocID="{915B7E52-8C3B-49A4-9993-705A5BD1AE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6B5D3-5861-4A0B-A500-6A9FF1C58312}" type="presOf" srcId="{9FABC217-360C-4F24-BD11-28B7443B98AF}" destId="{34B28F87-8F01-436A-84B8-509C58F45D5D}" srcOrd="0" destOrd="0" presId="urn:microsoft.com/office/officeart/2005/8/layout/pyramid1"/>
    <dgm:cxn modelId="{8AEE41A7-B071-4BD8-89EE-58FD2A68F99A}" type="presOf" srcId="{30DE7B23-EE19-4689-ADC3-077B300A1FB0}" destId="{DFB4CF8E-36E0-4612-849A-CD4B619D0F84}" srcOrd="0" destOrd="0" presId="urn:microsoft.com/office/officeart/2005/8/layout/pyramid1"/>
    <dgm:cxn modelId="{C858526B-C270-400D-8F0F-9A71655BD316}" type="presOf" srcId="{915B7E52-8C3B-49A4-9993-705A5BD1AE3D}" destId="{4611CA40-8983-4EAC-9081-387CD1A773BA}" srcOrd="0" destOrd="0" presId="urn:microsoft.com/office/officeart/2005/8/layout/pyramid1"/>
    <dgm:cxn modelId="{8A682C55-4CDF-45E7-85B2-C83C1D8BE5A1}" srcId="{CB02A697-AE2C-410C-9A6A-DB2E8F68F4E6}" destId="{915B7E52-8C3B-49A4-9993-705A5BD1AE3D}" srcOrd="3" destOrd="0" parTransId="{9949CCA2-A099-47C1-920D-6071EEAC48A4}" sibTransId="{77EFC2E9-0B20-4F7E-BE55-28E1EA5C4F1D}"/>
    <dgm:cxn modelId="{EF243A7F-DCB1-442D-A7F7-4BA4304B74A3}" type="presOf" srcId="{62037CDA-62BF-47D2-B4B1-B92C41CA9B3E}" destId="{917B30C4-575B-47AA-B962-766133D0CBED}" srcOrd="1" destOrd="0" presId="urn:microsoft.com/office/officeart/2005/8/layout/pyramid1"/>
    <dgm:cxn modelId="{B18D1DB1-F485-40C2-B116-49A8B31307B9}" type="presOf" srcId="{915B7E52-8C3B-49A4-9993-705A5BD1AE3D}" destId="{2821271C-BD6E-4E3E-8F95-D569B29DAA70}" srcOrd="1" destOrd="0" presId="urn:microsoft.com/office/officeart/2005/8/layout/pyramid1"/>
    <dgm:cxn modelId="{CA64F1A5-44E7-4FF7-9911-BDE76ADD1946}" srcId="{CB02A697-AE2C-410C-9A6A-DB2E8F68F4E6}" destId="{30DE7B23-EE19-4689-ADC3-077B300A1FB0}" srcOrd="0" destOrd="0" parTransId="{53D76812-E5A6-44B6-945F-856F2C93F8E8}" sibTransId="{FAF07F77-0E3B-4A0B-9C1F-A13B24EBC571}"/>
    <dgm:cxn modelId="{EB59004F-D324-4972-9BB4-D3767DDA820B}" srcId="{CB02A697-AE2C-410C-9A6A-DB2E8F68F4E6}" destId="{9FABC217-360C-4F24-BD11-28B7443B98AF}" srcOrd="1" destOrd="0" parTransId="{C8CA99F8-6BB6-4926-9E61-81DA9CA95C6F}" sibTransId="{680C1836-9628-4BC0-B2D0-5DD6C8228E8D}"/>
    <dgm:cxn modelId="{67419B31-D57C-4FF8-ABEB-D024A73742F2}" type="presOf" srcId="{62037CDA-62BF-47D2-B4B1-B92C41CA9B3E}" destId="{C02E5018-3479-48DC-A837-3251296C6A94}" srcOrd="0" destOrd="0" presId="urn:microsoft.com/office/officeart/2005/8/layout/pyramid1"/>
    <dgm:cxn modelId="{71F166A5-08F2-451B-A0A4-3821B0880288}" srcId="{CB02A697-AE2C-410C-9A6A-DB2E8F68F4E6}" destId="{62037CDA-62BF-47D2-B4B1-B92C41CA9B3E}" srcOrd="2" destOrd="0" parTransId="{C893578B-C261-4427-8D31-0ABC49705AD1}" sibTransId="{009ECD2C-CB0B-4505-95C3-37D7A5500552}"/>
    <dgm:cxn modelId="{30678259-3155-4BCF-9526-D4F6D528D384}" type="presOf" srcId="{30DE7B23-EE19-4689-ADC3-077B300A1FB0}" destId="{C9B5F3C3-92CB-4A79-9F9C-F666D1D6FB9E}" srcOrd="1" destOrd="0" presId="urn:microsoft.com/office/officeart/2005/8/layout/pyramid1"/>
    <dgm:cxn modelId="{5AE4EFB4-F59A-4CEB-A438-CB1DC745B577}" type="presOf" srcId="{9FABC217-360C-4F24-BD11-28B7443B98AF}" destId="{0D92846A-9598-40D2-894F-E33870FB0449}" srcOrd="1" destOrd="0" presId="urn:microsoft.com/office/officeart/2005/8/layout/pyramid1"/>
    <dgm:cxn modelId="{2454809B-379F-4D86-AE68-5A1E00FE70FB}" type="presOf" srcId="{CB02A697-AE2C-410C-9A6A-DB2E8F68F4E6}" destId="{05A751E5-505A-409D-A015-BB575E2A882D}" srcOrd="0" destOrd="0" presId="urn:microsoft.com/office/officeart/2005/8/layout/pyramid1"/>
    <dgm:cxn modelId="{CC411AA3-BA47-4C5C-B8E1-02247F2C0B84}" type="presParOf" srcId="{05A751E5-505A-409D-A015-BB575E2A882D}" destId="{5C5CB690-63F9-46BD-8D08-EC3AB00F8A3C}" srcOrd="0" destOrd="0" presId="urn:microsoft.com/office/officeart/2005/8/layout/pyramid1"/>
    <dgm:cxn modelId="{619ED5CE-BBF6-4ADE-9AEC-27A9EE33C6D8}" type="presParOf" srcId="{5C5CB690-63F9-46BD-8D08-EC3AB00F8A3C}" destId="{DFB4CF8E-36E0-4612-849A-CD4B619D0F84}" srcOrd="0" destOrd="0" presId="urn:microsoft.com/office/officeart/2005/8/layout/pyramid1"/>
    <dgm:cxn modelId="{77020CB3-698A-4132-BDDE-45179B3B6F6A}" type="presParOf" srcId="{5C5CB690-63F9-46BD-8D08-EC3AB00F8A3C}" destId="{C9B5F3C3-92CB-4A79-9F9C-F666D1D6FB9E}" srcOrd="1" destOrd="0" presId="urn:microsoft.com/office/officeart/2005/8/layout/pyramid1"/>
    <dgm:cxn modelId="{7C552F56-EF54-4D10-A2DA-02AF618FD184}" type="presParOf" srcId="{05A751E5-505A-409D-A015-BB575E2A882D}" destId="{1D017C5A-F25F-4A0B-83D1-6781684126C7}" srcOrd="1" destOrd="0" presId="urn:microsoft.com/office/officeart/2005/8/layout/pyramid1"/>
    <dgm:cxn modelId="{41A46126-97F5-48DE-ACFC-14928DE2585B}" type="presParOf" srcId="{1D017C5A-F25F-4A0B-83D1-6781684126C7}" destId="{34B28F87-8F01-436A-84B8-509C58F45D5D}" srcOrd="0" destOrd="0" presId="urn:microsoft.com/office/officeart/2005/8/layout/pyramid1"/>
    <dgm:cxn modelId="{E6B66E47-63EF-494B-9251-6EE855FCDA0B}" type="presParOf" srcId="{1D017C5A-F25F-4A0B-83D1-6781684126C7}" destId="{0D92846A-9598-40D2-894F-E33870FB0449}" srcOrd="1" destOrd="0" presId="urn:microsoft.com/office/officeart/2005/8/layout/pyramid1"/>
    <dgm:cxn modelId="{2238072C-2011-4E28-B4BA-7C84944D2700}" type="presParOf" srcId="{05A751E5-505A-409D-A015-BB575E2A882D}" destId="{4EB2DC0D-0320-41F7-BE37-A6D30EE95AAD}" srcOrd="2" destOrd="0" presId="urn:microsoft.com/office/officeart/2005/8/layout/pyramid1"/>
    <dgm:cxn modelId="{D1A737A4-CC99-4E0F-B048-DA631D1877B1}" type="presParOf" srcId="{4EB2DC0D-0320-41F7-BE37-A6D30EE95AAD}" destId="{C02E5018-3479-48DC-A837-3251296C6A94}" srcOrd="0" destOrd="0" presId="urn:microsoft.com/office/officeart/2005/8/layout/pyramid1"/>
    <dgm:cxn modelId="{81C65AAC-F721-4A9C-8534-32A94D07318A}" type="presParOf" srcId="{4EB2DC0D-0320-41F7-BE37-A6D30EE95AAD}" destId="{917B30C4-575B-47AA-B962-766133D0CBED}" srcOrd="1" destOrd="0" presId="urn:microsoft.com/office/officeart/2005/8/layout/pyramid1"/>
    <dgm:cxn modelId="{72F4F55C-9B68-41DB-9079-F67BF3F93FA2}" type="presParOf" srcId="{05A751E5-505A-409D-A015-BB575E2A882D}" destId="{B2B4FB63-7A9C-497A-8163-9563B9FF20F6}" srcOrd="3" destOrd="0" presId="urn:microsoft.com/office/officeart/2005/8/layout/pyramid1"/>
    <dgm:cxn modelId="{A7E48753-9DD5-4A67-966C-E0583AE4599C}" type="presParOf" srcId="{B2B4FB63-7A9C-497A-8163-9563B9FF20F6}" destId="{4611CA40-8983-4EAC-9081-387CD1A773BA}" srcOrd="0" destOrd="0" presId="urn:microsoft.com/office/officeart/2005/8/layout/pyramid1"/>
    <dgm:cxn modelId="{BAB07D75-9432-44B6-8BC5-2D702921A79C}" type="presParOf" srcId="{B2B4FB63-7A9C-497A-8163-9563B9FF20F6}" destId="{2821271C-BD6E-4E3E-8F95-D569B29DAA70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2A697-AE2C-410C-9A6A-DB2E8F68F4E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0DE7B23-EE19-4689-ADC3-077B300A1FB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5400" dirty="0" smtClean="0"/>
            <a:t>FPC</a:t>
          </a:r>
          <a:endParaRPr lang="en-US" sz="5400" dirty="0"/>
        </a:p>
      </dgm:t>
    </dgm:pt>
    <dgm:pt modelId="{53D76812-E5A6-44B6-945F-856F2C93F8E8}" type="parTrans" cxnId="{CA64F1A5-44E7-4FF7-9911-BDE76ADD1946}">
      <dgm:prSet/>
      <dgm:spPr/>
      <dgm:t>
        <a:bodyPr/>
        <a:lstStyle/>
        <a:p>
          <a:endParaRPr lang="en-US"/>
        </a:p>
      </dgm:t>
    </dgm:pt>
    <dgm:pt modelId="{FAF07F77-0E3B-4A0B-9C1F-A13B24EBC571}" type="sibTrans" cxnId="{CA64F1A5-44E7-4FF7-9911-BDE76ADD1946}">
      <dgm:prSet/>
      <dgm:spPr/>
      <dgm:t>
        <a:bodyPr/>
        <a:lstStyle/>
        <a:p>
          <a:endParaRPr lang="en-US"/>
        </a:p>
      </dgm:t>
    </dgm:pt>
    <dgm:pt modelId="{9FABC217-360C-4F24-BD11-28B7443B98A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4000" dirty="0" smtClean="0"/>
            <a:t>Bro</a:t>
          </a:r>
          <a:endParaRPr lang="en-US" sz="4000" dirty="0"/>
        </a:p>
      </dgm:t>
    </dgm:pt>
    <dgm:pt modelId="{C8CA99F8-6BB6-4926-9E61-81DA9CA95C6F}" type="parTrans" cxnId="{EB59004F-D324-4972-9BB4-D3767DDA820B}">
      <dgm:prSet/>
      <dgm:spPr/>
      <dgm:t>
        <a:bodyPr/>
        <a:lstStyle/>
        <a:p>
          <a:endParaRPr lang="en-US"/>
        </a:p>
      </dgm:t>
    </dgm:pt>
    <dgm:pt modelId="{680C1836-9628-4BC0-B2D0-5DD6C8228E8D}" type="sibTrans" cxnId="{EB59004F-D324-4972-9BB4-D3767DDA820B}">
      <dgm:prSet/>
      <dgm:spPr/>
      <dgm:t>
        <a:bodyPr/>
        <a:lstStyle/>
        <a:p>
          <a:endParaRPr lang="en-US"/>
        </a:p>
      </dgm:t>
    </dgm:pt>
    <dgm:pt modelId="{915B7E52-8C3B-49A4-9993-705A5BD1AE3D}">
      <dgm:prSet phldrT="[Text]" custT="1"/>
      <dgm:spPr/>
      <dgm:t>
        <a:bodyPr anchor="ctr" anchorCtr="0"/>
        <a:lstStyle/>
        <a:p>
          <a:r>
            <a:rPr lang="en-US" sz="1800" dirty="0" smtClean="0"/>
            <a:t>FW</a:t>
          </a:r>
        </a:p>
        <a:p>
          <a:r>
            <a:rPr lang="en-US" sz="1800" dirty="0" smtClean="0"/>
            <a:t>logs</a:t>
          </a:r>
          <a:endParaRPr lang="en-US" sz="1800" dirty="0"/>
        </a:p>
      </dgm:t>
    </dgm:pt>
    <dgm:pt modelId="{9949CCA2-A099-47C1-920D-6071EEAC48A4}" type="parTrans" cxnId="{8A682C55-4CDF-45E7-85B2-C83C1D8BE5A1}">
      <dgm:prSet/>
      <dgm:spPr/>
      <dgm:t>
        <a:bodyPr/>
        <a:lstStyle/>
        <a:p>
          <a:endParaRPr lang="en-US"/>
        </a:p>
      </dgm:t>
    </dgm:pt>
    <dgm:pt modelId="{77EFC2E9-0B20-4F7E-BE55-28E1EA5C4F1D}" type="sibTrans" cxnId="{8A682C55-4CDF-45E7-85B2-C83C1D8BE5A1}">
      <dgm:prSet/>
      <dgm:spPr/>
      <dgm:t>
        <a:bodyPr/>
        <a:lstStyle/>
        <a:p>
          <a:endParaRPr lang="en-US"/>
        </a:p>
      </dgm:t>
    </dgm:pt>
    <dgm:pt modelId="{62037CDA-62BF-47D2-B4B1-B92C41CA9B3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/>
            <a:t>Flows</a:t>
          </a:r>
          <a:endParaRPr lang="en-US" sz="2800" dirty="0"/>
        </a:p>
      </dgm:t>
    </dgm:pt>
    <dgm:pt modelId="{C893578B-C261-4427-8D31-0ABC49705AD1}" type="parTrans" cxnId="{71F166A5-08F2-451B-A0A4-3821B0880288}">
      <dgm:prSet/>
      <dgm:spPr/>
      <dgm:t>
        <a:bodyPr/>
        <a:lstStyle/>
        <a:p>
          <a:endParaRPr lang="en-US"/>
        </a:p>
      </dgm:t>
    </dgm:pt>
    <dgm:pt modelId="{009ECD2C-CB0B-4505-95C3-37D7A5500552}" type="sibTrans" cxnId="{71F166A5-08F2-451B-A0A4-3821B0880288}">
      <dgm:prSet/>
      <dgm:spPr/>
      <dgm:t>
        <a:bodyPr/>
        <a:lstStyle/>
        <a:p>
          <a:endParaRPr lang="en-US"/>
        </a:p>
      </dgm:t>
    </dgm:pt>
    <dgm:pt modelId="{018D2A24-C5F5-47A6-9D10-1BD8716BF444}" type="pres">
      <dgm:prSet presAssocID="{CB02A697-AE2C-410C-9A6A-DB2E8F68F4E6}" presName="Name0" presStyleCnt="0">
        <dgm:presLayoutVars>
          <dgm:dir/>
          <dgm:animLvl val="lvl"/>
          <dgm:resizeHandles val="exact"/>
        </dgm:presLayoutVars>
      </dgm:prSet>
      <dgm:spPr/>
    </dgm:pt>
    <dgm:pt modelId="{DF281FFE-80BD-49F8-97A0-B11CD214EA38}" type="pres">
      <dgm:prSet presAssocID="{30DE7B23-EE19-4689-ADC3-077B300A1FB0}" presName="Name8" presStyleCnt="0"/>
      <dgm:spPr/>
    </dgm:pt>
    <dgm:pt modelId="{BDD79F6D-7D2E-45EE-86C2-5ADC6C90DB14}" type="pres">
      <dgm:prSet presAssocID="{30DE7B23-EE19-4689-ADC3-077B300A1FB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1880F-BA36-48B8-84B7-D5BD75CDB2CD}" type="pres">
      <dgm:prSet presAssocID="{30DE7B23-EE19-4689-ADC3-077B300A1F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3D432-7B3C-4324-985E-4404E04603DE}" type="pres">
      <dgm:prSet presAssocID="{9FABC217-360C-4F24-BD11-28B7443B98AF}" presName="Name8" presStyleCnt="0"/>
      <dgm:spPr/>
    </dgm:pt>
    <dgm:pt modelId="{8A5BC8AA-7477-448C-B644-2AF24597C109}" type="pres">
      <dgm:prSet presAssocID="{9FABC217-360C-4F24-BD11-28B7443B98A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33F51-C9C4-4643-8A8C-625917A3916F}" type="pres">
      <dgm:prSet presAssocID="{9FABC217-360C-4F24-BD11-28B7443B98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AA915-0201-4944-A9EF-C40F6C9C02DE}" type="pres">
      <dgm:prSet presAssocID="{62037CDA-62BF-47D2-B4B1-B92C41CA9B3E}" presName="Name8" presStyleCnt="0"/>
      <dgm:spPr/>
    </dgm:pt>
    <dgm:pt modelId="{7700A8EB-7512-485D-9A32-16EF9B093E1E}" type="pres">
      <dgm:prSet presAssocID="{62037CDA-62BF-47D2-B4B1-B92C41CA9B3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E1130-7DB9-40E9-8F69-23126955BBB9}" type="pres">
      <dgm:prSet presAssocID="{62037CDA-62BF-47D2-B4B1-B92C41CA9B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1F802-0BB9-48FD-A0D1-4D93267818A7}" type="pres">
      <dgm:prSet presAssocID="{915B7E52-8C3B-49A4-9993-705A5BD1AE3D}" presName="Name8" presStyleCnt="0"/>
      <dgm:spPr/>
    </dgm:pt>
    <dgm:pt modelId="{A6EDE3CA-9A63-4E4D-9566-4CE619BCA9C7}" type="pres">
      <dgm:prSet presAssocID="{915B7E52-8C3B-49A4-9993-705A5BD1AE3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2E000-0B49-45F5-BE7D-C4B07AFE96C9}" type="pres">
      <dgm:prSet presAssocID="{915B7E52-8C3B-49A4-9993-705A5BD1AE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F6775-CFD0-4522-B6D7-0114A2B94EFD}" type="presOf" srcId="{30DE7B23-EE19-4689-ADC3-077B300A1FB0}" destId="{BDD79F6D-7D2E-45EE-86C2-5ADC6C90DB14}" srcOrd="0" destOrd="0" presId="urn:microsoft.com/office/officeart/2005/8/layout/pyramid3"/>
    <dgm:cxn modelId="{EE4F757B-AED9-4AAC-B4EB-565EC9723F1E}" type="presOf" srcId="{CB02A697-AE2C-410C-9A6A-DB2E8F68F4E6}" destId="{018D2A24-C5F5-47A6-9D10-1BD8716BF444}" srcOrd="0" destOrd="0" presId="urn:microsoft.com/office/officeart/2005/8/layout/pyramid3"/>
    <dgm:cxn modelId="{5823D60B-6DD2-4D05-B1D5-0B04C3277B52}" type="presOf" srcId="{62037CDA-62BF-47D2-B4B1-B92C41CA9B3E}" destId="{4CAE1130-7DB9-40E9-8F69-23126955BBB9}" srcOrd="1" destOrd="0" presId="urn:microsoft.com/office/officeart/2005/8/layout/pyramid3"/>
    <dgm:cxn modelId="{8D8CF740-AF29-42E7-9942-30A20F09B25F}" type="presOf" srcId="{30DE7B23-EE19-4689-ADC3-077B300A1FB0}" destId="{FE21880F-BA36-48B8-84B7-D5BD75CDB2CD}" srcOrd="1" destOrd="0" presId="urn:microsoft.com/office/officeart/2005/8/layout/pyramid3"/>
    <dgm:cxn modelId="{8A682C55-4CDF-45E7-85B2-C83C1D8BE5A1}" srcId="{CB02A697-AE2C-410C-9A6A-DB2E8F68F4E6}" destId="{915B7E52-8C3B-49A4-9993-705A5BD1AE3D}" srcOrd="3" destOrd="0" parTransId="{9949CCA2-A099-47C1-920D-6071EEAC48A4}" sibTransId="{77EFC2E9-0B20-4F7E-BE55-28E1EA5C4F1D}"/>
    <dgm:cxn modelId="{3BB74810-A554-48A2-8D90-E8522814A361}" type="presOf" srcId="{9FABC217-360C-4F24-BD11-28B7443B98AF}" destId="{5A533F51-C9C4-4643-8A8C-625917A3916F}" srcOrd="1" destOrd="0" presId="urn:microsoft.com/office/officeart/2005/8/layout/pyramid3"/>
    <dgm:cxn modelId="{B0044580-1284-4FD7-B22C-F7D043E38D79}" type="presOf" srcId="{62037CDA-62BF-47D2-B4B1-B92C41CA9B3E}" destId="{7700A8EB-7512-485D-9A32-16EF9B093E1E}" srcOrd="0" destOrd="0" presId="urn:microsoft.com/office/officeart/2005/8/layout/pyramid3"/>
    <dgm:cxn modelId="{D72B1FD0-914A-4B36-A629-8115C7D86CB0}" type="presOf" srcId="{915B7E52-8C3B-49A4-9993-705A5BD1AE3D}" destId="{A6EDE3CA-9A63-4E4D-9566-4CE619BCA9C7}" srcOrd="0" destOrd="0" presId="urn:microsoft.com/office/officeart/2005/8/layout/pyramid3"/>
    <dgm:cxn modelId="{C2D1A669-239B-4C39-9BAB-1A784E28DD85}" type="presOf" srcId="{915B7E52-8C3B-49A4-9993-705A5BD1AE3D}" destId="{CEE2E000-0B49-45F5-BE7D-C4B07AFE96C9}" srcOrd="1" destOrd="0" presId="urn:microsoft.com/office/officeart/2005/8/layout/pyramid3"/>
    <dgm:cxn modelId="{CA64F1A5-44E7-4FF7-9911-BDE76ADD1946}" srcId="{CB02A697-AE2C-410C-9A6A-DB2E8F68F4E6}" destId="{30DE7B23-EE19-4689-ADC3-077B300A1FB0}" srcOrd="0" destOrd="0" parTransId="{53D76812-E5A6-44B6-945F-856F2C93F8E8}" sibTransId="{FAF07F77-0E3B-4A0B-9C1F-A13B24EBC571}"/>
    <dgm:cxn modelId="{EB59004F-D324-4972-9BB4-D3767DDA820B}" srcId="{CB02A697-AE2C-410C-9A6A-DB2E8F68F4E6}" destId="{9FABC217-360C-4F24-BD11-28B7443B98AF}" srcOrd="1" destOrd="0" parTransId="{C8CA99F8-6BB6-4926-9E61-81DA9CA95C6F}" sibTransId="{680C1836-9628-4BC0-B2D0-5DD6C8228E8D}"/>
    <dgm:cxn modelId="{71F166A5-08F2-451B-A0A4-3821B0880288}" srcId="{CB02A697-AE2C-410C-9A6A-DB2E8F68F4E6}" destId="{62037CDA-62BF-47D2-B4B1-B92C41CA9B3E}" srcOrd="2" destOrd="0" parTransId="{C893578B-C261-4427-8D31-0ABC49705AD1}" sibTransId="{009ECD2C-CB0B-4505-95C3-37D7A5500552}"/>
    <dgm:cxn modelId="{83D5D83F-AE86-4455-8E7D-2D2286420DA2}" type="presOf" srcId="{9FABC217-360C-4F24-BD11-28B7443B98AF}" destId="{8A5BC8AA-7477-448C-B644-2AF24597C109}" srcOrd="0" destOrd="0" presId="urn:microsoft.com/office/officeart/2005/8/layout/pyramid3"/>
    <dgm:cxn modelId="{773C2E8B-75D0-4F1B-9775-E10D1578EFF0}" type="presParOf" srcId="{018D2A24-C5F5-47A6-9D10-1BD8716BF444}" destId="{DF281FFE-80BD-49F8-97A0-B11CD214EA38}" srcOrd="0" destOrd="0" presId="urn:microsoft.com/office/officeart/2005/8/layout/pyramid3"/>
    <dgm:cxn modelId="{112BE8F3-E4B2-4BB2-9498-2CE22705F6C3}" type="presParOf" srcId="{DF281FFE-80BD-49F8-97A0-B11CD214EA38}" destId="{BDD79F6D-7D2E-45EE-86C2-5ADC6C90DB14}" srcOrd="0" destOrd="0" presId="urn:microsoft.com/office/officeart/2005/8/layout/pyramid3"/>
    <dgm:cxn modelId="{6B95D1EB-59D3-48B5-8DA2-31562691ACB2}" type="presParOf" srcId="{DF281FFE-80BD-49F8-97A0-B11CD214EA38}" destId="{FE21880F-BA36-48B8-84B7-D5BD75CDB2CD}" srcOrd="1" destOrd="0" presId="urn:microsoft.com/office/officeart/2005/8/layout/pyramid3"/>
    <dgm:cxn modelId="{80B237D8-EC8C-4F2E-896E-E6B010100632}" type="presParOf" srcId="{018D2A24-C5F5-47A6-9D10-1BD8716BF444}" destId="{4ED3D432-7B3C-4324-985E-4404E04603DE}" srcOrd="1" destOrd="0" presId="urn:microsoft.com/office/officeart/2005/8/layout/pyramid3"/>
    <dgm:cxn modelId="{7D76FCDA-2A0C-4FB7-A24A-6C9EA5ABEB80}" type="presParOf" srcId="{4ED3D432-7B3C-4324-985E-4404E04603DE}" destId="{8A5BC8AA-7477-448C-B644-2AF24597C109}" srcOrd="0" destOrd="0" presId="urn:microsoft.com/office/officeart/2005/8/layout/pyramid3"/>
    <dgm:cxn modelId="{C2E52510-F5D9-4CD5-98A1-81A5AE7250D9}" type="presParOf" srcId="{4ED3D432-7B3C-4324-985E-4404E04603DE}" destId="{5A533F51-C9C4-4643-8A8C-625917A3916F}" srcOrd="1" destOrd="0" presId="urn:microsoft.com/office/officeart/2005/8/layout/pyramid3"/>
    <dgm:cxn modelId="{C2ECE9CF-C697-4FF9-AE4E-813EB2EF1E87}" type="presParOf" srcId="{018D2A24-C5F5-47A6-9D10-1BD8716BF444}" destId="{8FFAA915-0201-4944-A9EF-C40F6C9C02DE}" srcOrd="2" destOrd="0" presId="urn:microsoft.com/office/officeart/2005/8/layout/pyramid3"/>
    <dgm:cxn modelId="{344E70F4-8323-4FEE-985F-521E3567DE13}" type="presParOf" srcId="{8FFAA915-0201-4944-A9EF-C40F6C9C02DE}" destId="{7700A8EB-7512-485D-9A32-16EF9B093E1E}" srcOrd="0" destOrd="0" presId="urn:microsoft.com/office/officeart/2005/8/layout/pyramid3"/>
    <dgm:cxn modelId="{9A1A561C-7AFF-4EA3-A9A3-703C556EAD3D}" type="presParOf" srcId="{8FFAA915-0201-4944-A9EF-C40F6C9C02DE}" destId="{4CAE1130-7DB9-40E9-8F69-23126955BBB9}" srcOrd="1" destOrd="0" presId="urn:microsoft.com/office/officeart/2005/8/layout/pyramid3"/>
    <dgm:cxn modelId="{69439AF9-08E6-4CDB-A6CF-7904F064FB1C}" type="presParOf" srcId="{018D2A24-C5F5-47A6-9D10-1BD8716BF444}" destId="{8111F802-0BB9-48FD-A0D1-4D93267818A7}" srcOrd="3" destOrd="0" presId="urn:microsoft.com/office/officeart/2005/8/layout/pyramid3"/>
    <dgm:cxn modelId="{96F5EDEA-6A56-4FC6-9D87-386711D81180}" type="presParOf" srcId="{8111F802-0BB9-48FD-A0D1-4D93267818A7}" destId="{A6EDE3CA-9A63-4E4D-9566-4CE619BCA9C7}" srcOrd="0" destOrd="0" presId="urn:microsoft.com/office/officeart/2005/8/layout/pyramid3"/>
    <dgm:cxn modelId="{C3E2CC04-8C9C-43D0-9C44-A30AC4C2AB73}" type="presParOf" srcId="{8111F802-0BB9-48FD-A0D1-4D93267818A7}" destId="{CEE2E000-0B49-45F5-BE7D-C4B07AFE96C9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26803-A1F2-44D6-8D72-8FC080F491D1}">
      <dsp:nvSpPr>
        <dsp:cNvPr id="0" name=""/>
        <dsp:cNvSpPr/>
      </dsp:nvSpPr>
      <dsp:spPr>
        <a:xfrm>
          <a:off x="5374" y="663554"/>
          <a:ext cx="1464696" cy="613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Preparation</a:t>
          </a:r>
          <a:endParaRPr lang="en-US" sz="1100" kern="1200" dirty="0"/>
        </a:p>
      </dsp:txBody>
      <dsp:txXfrm>
        <a:off x="312332" y="663554"/>
        <a:ext cx="850780" cy="613916"/>
      </dsp:txXfrm>
    </dsp:sp>
    <dsp:sp modelId="{F9CF425F-413F-45EE-BBB7-E422BF0001AD}">
      <dsp:nvSpPr>
        <dsp:cNvPr id="0" name=""/>
        <dsp:cNvSpPr/>
      </dsp:nvSpPr>
      <dsp:spPr>
        <a:xfrm>
          <a:off x="1316591" y="663554"/>
          <a:ext cx="1534790" cy="61391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Identification</a:t>
          </a:r>
          <a:endParaRPr lang="en-US" sz="1100" kern="1200" dirty="0"/>
        </a:p>
      </dsp:txBody>
      <dsp:txXfrm>
        <a:off x="1623549" y="663554"/>
        <a:ext cx="920874" cy="613916"/>
      </dsp:txXfrm>
    </dsp:sp>
    <dsp:sp modelId="{27042445-D38D-4E24-9116-BE732296BD6F}">
      <dsp:nvSpPr>
        <dsp:cNvPr id="0" name=""/>
        <dsp:cNvSpPr/>
      </dsp:nvSpPr>
      <dsp:spPr>
        <a:xfrm>
          <a:off x="2697902" y="663554"/>
          <a:ext cx="1534790" cy="613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Containment</a:t>
          </a:r>
          <a:endParaRPr lang="en-US" sz="1100" kern="1200" dirty="0"/>
        </a:p>
      </dsp:txBody>
      <dsp:txXfrm>
        <a:off x="3004860" y="663554"/>
        <a:ext cx="920874" cy="613916"/>
      </dsp:txXfrm>
    </dsp:sp>
    <dsp:sp modelId="{AA3D506D-368A-4795-9B01-37F9156DEC98}">
      <dsp:nvSpPr>
        <dsp:cNvPr id="0" name=""/>
        <dsp:cNvSpPr/>
      </dsp:nvSpPr>
      <dsp:spPr>
        <a:xfrm>
          <a:off x="4079213" y="663554"/>
          <a:ext cx="1534790" cy="613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Eradication</a:t>
          </a:r>
          <a:endParaRPr lang="en-US" sz="1100" kern="1200" dirty="0"/>
        </a:p>
      </dsp:txBody>
      <dsp:txXfrm>
        <a:off x="4386171" y="663554"/>
        <a:ext cx="920874" cy="613916"/>
      </dsp:txXfrm>
    </dsp:sp>
    <dsp:sp modelId="{CD288104-C9C5-4F90-8AC6-2765AD688567}">
      <dsp:nvSpPr>
        <dsp:cNvPr id="0" name=""/>
        <dsp:cNvSpPr/>
      </dsp:nvSpPr>
      <dsp:spPr>
        <a:xfrm>
          <a:off x="5460524" y="663554"/>
          <a:ext cx="1534790" cy="613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Recovery</a:t>
          </a:r>
          <a:endParaRPr lang="en-US" sz="1100" kern="1200" dirty="0"/>
        </a:p>
      </dsp:txBody>
      <dsp:txXfrm>
        <a:off x="5767482" y="663554"/>
        <a:ext cx="920874" cy="613916"/>
      </dsp:txXfrm>
    </dsp:sp>
    <dsp:sp modelId="{D4C17982-FCFB-4FF3-8C1A-E5D1E5227713}">
      <dsp:nvSpPr>
        <dsp:cNvPr id="0" name=""/>
        <dsp:cNvSpPr/>
      </dsp:nvSpPr>
      <dsp:spPr>
        <a:xfrm>
          <a:off x="6841835" y="663554"/>
          <a:ext cx="1534790" cy="613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Lessons Learned</a:t>
          </a:r>
          <a:endParaRPr lang="en-US" sz="1100" kern="1200" dirty="0"/>
        </a:p>
      </dsp:txBody>
      <dsp:txXfrm>
        <a:off x="7148793" y="663554"/>
        <a:ext cx="920874" cy="613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4CF8E-36E0-4612-849A-CD4B619D0F84}">
      <dsp:nvSpPr>
        <dsp:cNvPr id="0" name=""/>
        <dsp:cNvSpPr/>
      </dsp:nvSpPr>
      <dsp:spPr>
        <a:xfrm>
          <a:off x="2286000" y="0"/>
          <a:ext cx="1524000" cy="1016000"/>
        </a:xfrm>
        <a:prstGeom prst="trapezoid">
          <a:avLst>
            <a:gd name="adj" fmla="val 75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logs</a:t>
          </a:r>
          <a:endParaRPr lang="en-US" sz="1800" kern="1200" dirty="0"/>
        </a:p>
      </dsp:txBody>
      <dsp:txXfrm>
        <a:off x="2286000" y="0"/>
        <a:ext cx="1524000" cy="1016000"/>
      </dsp:txXfrm>
    </dsp:sp>
    <dsp:sp modelId="{34B28F87-8F01-436A-84B8-509C58F45D5D}">
      <dsp:nvSpPr>
        <dsp:cNvPr id="0" name=""/>
        <dsp:cNvSpPr/>
      </dsp:nvSpPr>
      <dsp:spPr>
        <a:xfrm>
          <a:off x="1524000" y="1015999"/>
          <a:ext cx="3048000" cy="1016000"/>
        </a:xfrm>
        <a:prstGeom prst="trapezoid">
          <a:avLst>
            <a:gd name="adj" fmla="val 75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Flows</a:t>
          </a:r>
          <a:endParaRPr lang="en-US" sz="4000" kern="1200" dirty="0"/>
        </a:p>
      </dsp:txBody>
      <dsp:txXfrm>
        <a:off x="2057400" y="1015999"/>
        <a:ext cx="1981200" cy="1016000"/>
      </dsp:txXfrm>
    </dsp:sp>
    <dsp:sp modelId="{C02E5018-3479-48DC-A837-3251296C6A94}">
      <dsp:nvSpPr>
        <dsp:cNvPr id="0" name=""/>
        <dsp:cNvSpPr/>
      </dsp:nvSpPr>
      <dsp:spPr>
        <a:xfrm>
          <a:off x="762000" y="2031999"/>
          <a:ext cx="4572000" cy="1016000"/>
        </a:xfrm>
        <a:prstGeom prst="trapezoid">
          <a:avLst>
            <a:gd name="adj" fmla="val 75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Bro</a:t>
          </a:r>
          <a:endParaRPr lang="en-US" sz="5400" kern="1200" dirty="0"/>
        </a:p>
      </dsp:txBody>
      <dsp:txXfrm>
        <a:off x="1562100" y="2031999"/>
        <a:ext cx="2971800" cy="1016000"/>
      </dsp:txXfrm>
    </dsp:sp>
    <dsp:sp modelId="{4611CA40-8983-4EAC-9081-387CD1A773BA}">
      <dsp:nvSpPr>
        <dsp:cNvPr id="0" name=""/>
        <dsp:cNvSpPr/>
      </dsp:nvSpPr>
      <dsp:spPr>
        <a:xfrm>
          <a:off x="0" y="3047999"/>
          <a:ext cx="6096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/>
            <a:t>FPC</a:t>
          </a:r>
          <a:endParaRPr lang="en-US" sz="7200" kern="1200" dirty="0"/>
        </a:p>
      </dsp:txBody>
      <dsp:txXfrm>
        <a:off x="1066799" y="3047999"/>
        <a:ext cx="3962400" cy="101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79F6D-7D2E-45EE-86C2-5ADC6C90DB14}">
      <dsp:nvSpPr>
        <dsp:cNvPr id="0" name=""/>
        <dsp:cNvSpPr/>
      </dsp:nvSpPr>
      <dsp:spPr>
        <a:xfrm rot="10800000">
          <a:off x="0" y="0"/>
          <a:ext cx="6096000" cy="1016000"/>
        </a:xfrm>
        <a:prstGeom prst="trapezoid">
          <a:avLst>
            <a:gd name="adj" fmla="val 75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FPC</a:t>
          </a:r>
          <a:endParaRPr lang="en-US" sz="5400" kern="1200" dirty="0"/>
        </a:p>
      </dsp:txBody>
      <dsp:txXfrm rot="-10800000">
        <a:off x="1066799" y="0"/>
        <a:ext cx="3962400" cy="1016000"/>
      </dsp:txXfrm>
    </dsp:sp>
    <dsp:sp modelId="{8A5BC8AA-7477-448C-B644-2AF24597C109}">
      <dsp:nvSpPr>
        <dsp:cNvPr id="0" name=""/>
        <dsp:cNvSpPr/>
      </dsp:nvSpPr>
      <dsp:spPr>
        <a:xfrm rot="10800000">
          <a:off x="762000" y="1016000"/>
          <a:ext cx="4572000" cy="1016000"/>
        </a:xfrm>
        <a:prstGeom prst="trapezoid">
          <a:avLst>
            <a:gd name="adj" fmla="val 75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Bro</a:t>
          </a:r>
          <a:endParaRPr lang="en-US" sz="4000" kern="1200" dirty="0"/>
        </a:p>
      </dsp:txBody>
      <dsp:txXfrm rot="-10800000">
        <a:off x="1562100" y="1016000"/>
        <a:ext cx="2971800" cy="1016000"/>
      </dsp:txXfrm>
    </dsp:sp>
    <dsp:sp modelId="{7700A8EB-7512-485D-9A32-16EF9B093E1E}">
      <dsp:nvSpPr>
        <dsp:cNvPr id="0" name=""/>
        <dsp:cNvSpPr/>
      </dsp:nvSpPr>
      <dsp:spPr>
        <a:xfrm rot="10800000">
          <a:off x="1524000" y="2032000"/>
          <a:ext cx="3048000" cy="1016000"/>
        </a:xfrm>
        <a:prstGeom prst="trapezoid">
          <a:avLst>
            <a:gd name="adj" fmla="val 75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Flows</a:t>
          </a:r>
          <a:endParaRPr lang="en-US" sz="2800" kern="1200" dirty="0"/>
        </a:p>
      </dsp:txBody>
      <dsp:txXfrm rot="-10800000">
        <a:off x="2057400" y="2032000"/>
        <a:ext cx="1981200" cy="1016000"/>
      </dsp:txXfrm>
    </dsp:sp>
    <dsp:sp modelId="{A6EDE3CA-9A63-4E4D-9566-4CE619BCA9C7}">
      <dsp:nvSpPr>
        <dsp:cNvPr id="0" name=""/>
        <dsp:cNvSpPr/>
      </dsp:nvSpPr>
      <dsp:spPr>
        <a:xfrm rot="10800000">
          <a:off x="2286000" y="3047999"/>
          <a:ext cx="1524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logs</a:t>
          </a:r>
          <a:endParaRPr lang="en-US" sz="1800" kern="1200" dirty="0"/>
        </a:p>
      </dsp:txBody>
      <dsp:txXfrm rot="-10800000">
        <a:off x="2286000" y="3047999"/>
        <a:ext cx="15240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0.1611</cdr:x>
      <cdr:y>0.15579</cdr:y>
    </cdr:from>
    <cdr:to>
      <cdr:x>0.31715</cdr:x>
      <cdr:y>0.23061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0379" y="704830"/>
          <a:ext cx="13079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150G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0.39091</cdr:x>
      <cdr:y>0.36556</cdr:y>
    </cdr:from>
    <cdr:to>
      <cdr:x>0.48285</cdr:x>
      <cdr:y>0.44039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76600" y="1653953"/>
          <a:ext cx="77068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48G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0.62371</cdr:x>
      <cdr:y>0.52162</cdr:y>
    </cdr:from>
    <cdr:to>
      <cdr:x>0.71604</cdr:x>
      <cdr:y>0.59645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27937" y="2360004"/>
          <a:ext cx="7739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647M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0.87089</cdr:x>
      <cdr:y>0.58046</cdr:y>
    </cdr:from>
    <cdr:to>
      <cdr:x>0.97169</cdr:x>
      <cdr:y>0.65529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99767" y="2626227"/>
          <a:ext cx="84495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50M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0.1611</cdr:x>
      <cdr:y>0.15579</cdr:y>
    </cdr:from>
    <cdr:to>
      <cdr:x>0.31715</cdr:x>
      <cdr:y>0.23061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0379" y="704830"/>
          <a:ext cx="13079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24.5G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0.39091</cdr:x>
      <cdr:y>0.36556</cdr:y>
    </cdr:from>
    <cdr:to>
      <cdr:x>0.48285</cdr:x>
      <cdr:y>0.44039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76600" y="1653953"/>
          <a:ext cx="77068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6.9G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0.62371</cdr:x>
      <cdr:y>0.52162</cdr:y>
    </cdr:from>
    <cdr:to>
      <cdr:x>0.70518</cdr:x>
      <cdr:y>0.59645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27899" y="2360009"/>
          <a:ext cx="68290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47M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0.87089</cdr:x>
      <cdr:y>0.58046</cdr:y>
    </cdr:from>
    <cdr:to>
      <cdr:x>0.97169</cdr:x>
      <cdr:y>0.65529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99767" y="2626227"/>
          <a:ext cx="84495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1.4M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0.20115</cdr:x>
      <cdr:y>0.55128</cdr:y>
    </cdr:from>
    <cdr:to>
      <cdr:x>0.7687</cdr:x>
      <cdr:y>0.63291</cdr:y>
    </cdr:to>
    <cdr:sp macro="" textlink="">
      <cdr:nvSpPr>
        <cdr:cNvPr id="6" name="TextBox 5"/>
        <cdr:cNvSpPr txBox="1"/>
      </cdr:nvSpPr>
      <cdr:spPr>
        <a:xfrm xmlns:a="http://schemas.openxmlformats.org/drawingml/2006/main" rot="1931943">
          <a:off x="1686045" y="2494209"/>
          <a:ext cx="475719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Arial" pitchFamily="34" charset="0"/>
              <a:cs typeface="Arial" pitchFamily="34" charset="0"/>
            </a:rPr>
            <a:t>Compressed</a:t>
          </a:r>
          <a:endParaRPr lang="en-US" sz="18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844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86681-CC9A-4F28-81FD-35541B0FE7CE}" type="slidenum">
              <a:rPr lang="en-US"/>
              <a:pPr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47302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59188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49516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417634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4620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54694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101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18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15484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09500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20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63740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21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79295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86681-CC9A-4F28-81FD-35541B0FE7CE}" type="slidenum">
              <a:rPr lang="en-US"/>
              <a:pPr/>
              <a:t>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63112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25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35494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26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264000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27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99515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28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828325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29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833454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30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79273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31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256124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32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343478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33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2453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7938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3522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0169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8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226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0692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80835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54AE0-3AA3-4B12-A185-3C37FBDAA8E7}" type="slidenum">
              <a:rPr lang="en-US"/>
              <a:pPr/>
              <a:t>11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1526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nad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pic>
        <p:nvPicPr>
          <p:cNvPr id="11" name="Picture 10" descr="HI logo_main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636" y="437301"/>
            <a:ext cx="3734342" cy="121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524333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C63E-F8D9-44BB-A462-AC735E845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4B03-E339-4C9D-AC39-0BD7C921B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 logo_m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3647" y="1925746"/>
            <a:ext cx="2154677" cy="2843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02080"/>
            <a:ext cx="8389034" cy="45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1" y="6477000"/>
            <a:ext cx="400378" cy="2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109" descr="noc_logo blue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8091740" y="87950"/>
            <a:ext cx="678350" cy="89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1725" y="6657945"/>
            <a:ext cx="4352925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HEADER / FOOTER INFORMATION (SUCH AS HUNTINGTON INGALLS INDUSTRIES PRIVATE/PROPRIETARY LEVEL I)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07663"/>
            <a:ext cx="9144000" cy="45719"/>
          </a:xfrm>
          <a:prstGeom prst="rect">
            <a:avLst/>
          </a:prstGeom>
          <a:solidFill>
            <a:srgbClr val="0947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2" r:id="rId4"/>
    <p:sldLayoutId id="214748366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ts val="24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2701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173038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41463" indent="-16986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01838" indent="-173038" algn="l" rtl="0" eaLnBrk="0" fontAlgn="base" hangingPunct="0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cknsm.i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o/cheat-shee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o.org/bro-workshop-2011/exercises/prog-primer/index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plunkbase.splunk.com/app/1809/" TargetMode="External"/><Relationship Id="rId3" Type="http://schemas.openxmlformats.org/officeDocument/2006/relationships/hyperlink" Target="https://www.sans.org/reading-room/whitepapers/logging/custom-full-packet-capture-system-34177" TargetMode="External"/><Relationship Id="rId7" Type="http://schemas.openxmlformats.org/officeDocument/2006/relationships/hyperlink" Target="https://www.emc.com/collateral/data-sheet/rsa-netwitness-investigator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tresec.com/" TargetMode="External"/><Relationship Id="rId5" Type="http://schemas.openxmlformats.org/officeDocument/2006/relationships/hyperlink" Target="https://www.bluecoat.com/products-and-solutions/security-analytics-and-incident-response" TargetMode="External"/><Relationship Id="rId4" Type="http://schemas.openxmlformats.org/officeDocument/2006/relationships/hyperlink" Target="https://github.com/google/stenograph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2305050" y="1927860"/>
            <a:ext cx="6385730" cy="1219200"/>
          </a:xfrm>
          <a:prstGeom prst="rect">
            <a:avLst/>
          </a:prstGeom>
        </p:spPr>
        <p:txBody>
          <a:bodyPr tIns="457200" bIns="548640"/>
          <a:lstStyle>
            <a:lvl1pPr algn="r">
              <a:defRPr sz="2800" b="1" spc="4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Bro’s Before</a:t>
            </a:r>
            <a:r>
              <a:rPr kumimoji="0" lang="en-US" sz="2800" b="1" i="0" u="none" strike="noStrike" kern="0" cap="none" spc="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Flows</a:t>
            </a:r>
            <a:endParaRPr kumimoji="0" lang="en-US" sz="2800" b="1" i="0" u="none" strike="noStrike" kern="0" cap="none" spc="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xt Placeholder 32"/>
          <p:cNvSpPr txBox="1">
            <a:spLocks/>
          </p:cNvSpPr>
          <p:nvPr/>
        </p:nvSpPr>
        <p:spPr>
          <a:xfrm>
            <a:off x="3719477" y="4169641"/>
            <a:ext cx="4968114" cy="457200"/>
          </a:xfrm>
          <a:prstGeom prst="rect">
            <a:avLst/>
          </a:prstGeom>
        </p:spPr>
        <p:txBody>
          <a:bodyPr wrap="none" tIns="0"/>
          <a:lstStyle>
            <a:lvl1pPr algn="r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230188" marR="0" lvl="0" indent="-230188" algn="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June 2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Placeholder 37"/>
          <p:cNvSpPr txBox="1">
            <a:spLocks/>
          </p:cNvSpPr>
          <p:nvPr/>
        </p:nvSpPr>
        <p:spPr>
          <a:xfrm>
            <a:off x="3719477" y="5038996"/>
            <a:ext cx="4972728" cy="457200"/>
          </a:xfrm>
          <a:prstGeom prst="rect">
            <a:avLst/>
          </a:prstGeom>
        </p:spPr>
        <p:txBody>
          <a:bodyPr wrap="none" bIns="18288" anchor="b" anchorCtr="0"/>
          <a:lstStyle>
            <a:lvl1pPr algn="r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30188" marR="0" lvl="0" indent="-230188" algn="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Troy Wojewoda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40"/>
          <p:cNvSpPr txBox="1">
            <a:spLocks/>
          </p:cNvSpPr>
          <p:nvPr/>
        </p:nvSpPr>
        <p:spPr>
          <a:xfrm>
            <a:off x="3719477" y="5539740"/>
            <a:ext cx="4972726" cy="381000"/>
          </a:xfrm>
          <a:prstGeom prst="rect">
            <a:avLst/>
          </a:prstGeom>
        </p:spPr>
        <p:txBody>
          <a:bodyPr wrap="none" tIns="0" bIns="438912">
            <a:noAutofit/>
          </a:bodyPr>
          <a:lstStyle>
            <a:lvl1pPr algn="r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30188" marR="0" lvl="0" indent="-230188" algn="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/>
              <a:t>Cyber Security Analyst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Placeholder 43"/>
          <p:cNvSpPr txBox="1">
            <a:spLocks/>
          </p:cNvSpPr>
          <p:nvPr/>
        </p:nvSpPr>
        <p:spPr>
          <a:xfrm>
            <a:off x="1334125" y="3528060"/>
            <a:ext cx="7353725" cy="4572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r">
              <a:buNone/>
              <a:defRPr sz="2400" b="1" spc="2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30188" marR="0" lvl="0" indent="-230188" algn="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Network</a:t>
            </a:r>
            <a:r>
              <a:rPr kumimoji="0" lang="en-US" sz="2400" b="1" i="0" u="none" strike="noStrike" kern="0" cap="none" spc="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Acquisition for Incident Response</a:t>
            </a:r>
            <a:endParaRPr kumimoji="0" lang="en-US" sz="2400" b="1" i="0" u="none" strike="noStrike" kern="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IPFIX/</a:t>
            </a:r>
            <a:r>
              <a:rPr lang="en-US" dirty="0" err="1" smtClean="0"/>
              <a:t>Netflow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5074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Cisco </a:t>
            </a:r>
            <a:r>
              <a:rPr lang="en-US" dirty="0" err="1" smtClean="0"/>
              <a:t>Netflow</a:t>
            </a:r>
            <a:r>
              <a:rPr lang="en-US" dirty="0" smtClean="0"/>
              <a:t> Version 9</a:t>
            </a:r>
          </a:p>
          <a:p>
            <a:pPr lvl="1"/>
            <a:r>
              <a:rPr lang="en-US" dirty="0" smtClean="0"/>
              <a:t>IETF standard known as IP Flow Information Export (IPFIX)</a:t>
            </a:r>
          </a:p>
          <a:p>
            <a:r>
              <a:rPr lang="en-US" dirty="0" smtClean="0"/>
              <a:t>Exporter/Collector architecture </a:t>
            </a:r>
          </a:p>
          <a:p>
            <a:pPr lvl="1"/>
            <a:r>
              <a:rPr lang="en-US" dirty="0" smtClean="0"/>
              <a:t>Exporter: Routers and Layer-3 switches</a:t>
            </a:r>
          </a:p>
          <a:p>
            <a:pPr lvl="1"/>
            <a:r>
              <a:rPr lang="en-US" dirty="0" smtClean="0"/>
              <a:t>Collector: Centralized server that receives exporter data</a:t>
            </a:r>
          </a:p>
          <a:p>
            <a:r>
              <a:rPr lang="en-US" dirty="0" smtClean="0"/>
              <a:t>Exporter outputs flow record when session is over</a:t>
            </a:r>
          </a:p>
          <a:p>
            <a:pPr lvl="1"/>
            <a:r>
              <a:rPr lang="en-US" dirty="0" smtClean="0"/>
              <a:t>Configurable, can have fixed intervals</a:t>
            </a:r>
          </a:p>
          <a:p>
            <a:r>
              <a:rPr lang="en-US" dirty="0" smtClean="0"/>
              <a:t>Common record data</a:t>
            </a:r>
          </a:p>
          <a:p>
            <a:pPr lvl="1"/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Dst</a:t>
            </a:r>
            <a:r>
              <a:rPr lang="en-US" dirty="0" smtClean="0"/>
              <a:t> IP Addresses</a:t>
            </a:r>
          </a:p>
          <a:p>
            <a:pPr lvl="1"/>
            <a:r>
              <a:rPr lang="en-US" dirty="0" smtClean="0"/>
              <a:t>IP Protocol</a:t>
            </a:r>
          </a:p>
          <a:p>
            <a:pPr lvl="1"/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Dst</a:t>
            </a:r>
            <a:r>
              <a:rPr lang="en-US" dirty="0" smtClean="0"/>
              <a:t> Layer-4 Port Numbers</a:t>
            </a:r>
          </a:p>
          <a:p>
            <a:pPr lvl="1"/>
            <a:r>
              <a:rPr lang="en-US" dirty="0" smtClean="0"/>
              <a:t>Number of Bytes and Packets observed</a:t>
            </a:r>
          </a:p>
          <a:p>
            <a:pPr lvl="1"/>
            <a:r>
              <a:rPr lang="en-US" dirty="0" smtClean="0"/>
              <a:t>TCP Flags Observed (if applicable)</a:t>
            </a:r>
          </a:p>
          <a:p>
            <a:pPr lvl="1"/>
            <a:r>
              <a:rPr lang="en-US" dirty="0" smtClean="0"/>
              <a:t>Next-Hop address (layer-3 routing)</a:t>
            </a:r>
          </a:p>
          <a:p>
            <a:pPr lvl="1"/>
            <a:r>
              <a:rPr lang="en-US" dirty="0" smtClean="0"/>
              <a:t>Autonomous System (AS) number of observed IP addresses</a:t>
            </a:r>
          </a:p>
          <a:p>
            <a:pPr lvl="1"/>
            <a:r>
              <a:rPr lang="en-US" smtClean="0"/>
              <a:t>Much more…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306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Intrusion Detection/Prevention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50749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Designed to detect and/or prevent malicious network traffic</a:t>
            </a:r>
          </a:p>
          <a:p>
            <a:r>
              <a:rPr lang="en-US" dirty="0" smtClean="0"/>
              <a:t>Traditionally </a:t>
            </a:r>
            <a:r>
              <a:rPr lang="en-US" dirty="0"/>
              <a:t>s</a:t>
            </a:r>
            <a:r>
              <a:rPr lang="en-US" dirty="0" smtClean="0"/>
              <a:t>ignature-based, pattern recognition</a:t>
            </a:r>
          </a:p>
          <a:p>
            <a:r>
              <a:rPr lang="en-US" dirty="0" smtClean="0"/>
              <a:t>Newer technologies are behavioral based, coupled with signatures </a:t>
            </a:r>
          </a:p>
          <a:p>
            <a:r>
              <a:rPr lang="en-US" dirty="0" smtClean="0"/>
              <a:t>Signatures can be written to work at multiple layers of the OSI-model</a:t>
            </a:r>
          </a:p>
          <a:p>
            <a:r>
              <a:rPr lang="en-US" dirty="0" smtClean="0"/>
              <a:t>Open Source Solutions</a:t>
            </a:r>
          </a:p>
          <a:p>
            <a:pPr lvl="1"/>
            <a:r>
              <a:rPr lang="en-US" dirty="0" smtClean="0"/>
              <a:t>Snort</a:t>
            </a:r>
          </a:p>
          <a:p>
            <a:pPr lvl="1"/>
            <a:r>
              <a:rPr lang="en-US" dirty="0" err="1" smtClean="0"/>
              <a:t>Suricata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Bro</a:t>
            </a:r>
          </a:p>
          <a:p>
            <a:pPr lvl="1"/>
            <a:r>
              <a:rPr lang="en-US" dirty="0" smtClean="0"/>
              <a:t>Security Onion (aka all of the above)</a:t>
            </a:r>
          </a:p>
          <a:p>
            <a:pPr lvl="1"/>
            <a:r>
              <a:rPr lang="en-US" dirty="0" smtClean="0"/>
              <a:t>ROCK NSM (Response Operation Collection Kit) </a:t>
            </a:r>
            <a:r>
              <a:rPr lang="en-US" dirty="0" smtClean="0">
                <a:hlinkClick r:id="rId3"/>
              </a:rPr>
              <a:t>http://rocknsm.io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Commercial Solutions</a:t>
            </a:r>
          </a:p>
          <a:p>
            <a:pPr lvl="1"/>
            <a:r>
              <a:rPr lang="en-US" dirty="0" smtClean="0"/>
              <a:t>Tons in this space</a:t>
            </a:r>
          </a:p>
          <a:p>
            <a:r>
              <a:rPr lang="en-US" dirty="0" smtClean="0"/>
              <a:t>Behavioral Solutions becoming mainstream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530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Firewalls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flavors of choice</a:t>
            </a:r>
          </a:p>
          <a:p>
            <a:pPr lvl="1"/>
            <a:r>
              <a:rPr lang="en-US" dirty="0" smtClean="0"/>
              <a:t>Packet Filtering</a:t>
            </a:r>
          </a:p>
          <a:p>
            <a:pPr lvl="1"/>
            <a:r>
              <a:rPr lang="en-US" dirty="0" err="1" smtClean="0"/>
              <a:t>Stateful</a:t>
            </a:r>
            <a:endParaRPr lang="en-US" dirty="0" smtClean="0"/>
          </a:p>
          <a:p>
            <a:pPr lvl="1"/>
            <a:r>
              <a:rPr lang="en-US" dirty="0" smtClean="0"/>
              <a:t>Application Proxy</a:t>
            </a:r>
          </a:p>
          <a:p>
            <a:pPr lvl="1"/>
            <a:r>
              <a:rPr lang="en-US" dirty="0" smtClean="0"/>
              <a:t>Next-Gen ;-)</a:t>
            </a:r>
          </a:p>
          <a:p>
            <a:r>
              <a:rPr lang="en-US" dirty="0" smtClean="0"/>
              <a:t>Allowed/Denied traffic (logs)</a:t>
            </a:r>
          </a:p>
          <a:p>
            <a:pPr lvl="1"/>
            <a:r>
              <a:rPr lang="en-US" dirty="0" smtClean="0"/>
              <a:t>IP Address</a:t>
            </a:r>
          </a:p>
          <a:p>
            <a:pPr lvl="1"/>
            <a:r>
              <a:rPr lang="en-US" dirty="0" smtClean="0"/>
              <a:t>Port</a:t>
            </a:r>
          </a:p>
          <a:p>
            <a:pPr lvl="1"/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Allowed/Dropped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32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</a:t>
            </a:r>
            <a:r>
              <a:rPr lang="en-US" dirty="0"/>
              <a:t>: </a:t>
            </a:r>
            <a:r>
              <a:rPr lang="en-US" dirty="0" err="1" smtClean="0"/>
              <a:t>Ransomware</a:t>
            </a:r>
            <a:r>
              <a:rPr lang="en-US" dirty="0" smtClean="0"/>
              <a:t> </a:t>
            </a:r>
            <a:r>
              <a:rPr lang="en-US" dirty="0"/>
              <a:t>Campaign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Phishing emails with malicious word documents (mal macros)</a:t>
            </a:r>
          </a:p>
          <a:p>
            <a:r>
              <a:rPr lang="en-US" dirty="0" smtClean="0"/>
              <a:t>Detonation of word document calls out to some domains</a:t>
            </a:r>
          </a:p>
          <a:p>
            <a:pPr lvl="1"/>
            <a:r>
              <a:rPr lang="en-US" dirty="0" smtClean="0"/>
              <a:t>www.oracle.com (</a:t>
            </a:r>
            <a:r>
              <a:rPr lang="en-US" dirty="0" err="1" smtClean="0"/>
              <a:t>dns</a:t>
            </a:r>
            <a:r>
              <a:rPr lang="en-US" dirty="0" smtClean="0"/>
              <a:t>, http GET /)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ompe</a:t>
            </a:r>
            <a:r>
              <a:rPr lang="en-US" dirty="0" smtClean="0"/>
              <a:t>-distribution[.]com (GET jpg) – or is it??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724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</a:t>
            </a:r>
            <a:r>
              <a:rPr lang="en-US" dirty="0"/>
              <a:t>: </a:t>
            </a:r>
            <a:r>
              <a:rPr lang="en-US" dirty="0" smtClean="0"/>
              <a:t>Full Packet Capture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253769"/>
            <a:ext cx="4934639" cy="2372056"/>
          </a:xfr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7" y="1099428"/>
            <a:ext cx="6049219" cy="3134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" y="1448284"/>
            <a:ext cx="8964276" cy="3658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" y="1754925"/>
            <a:ext cx="9021434" cy="3248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" y="1838844"/>
            <a:ext cx="6125430" cy="4039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7" y="3281520"/>
            <a:ext cx="7020905" cy="21243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04751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1: Bro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smtp.log </a:t>
            </a:r>
          </a:p>
          <a:p>
            <a:r>
              <a:rPr lang="en-US" dirty="0" smtClean="0"/>
              <a:t>files.log </a:t>
            </a:r>
          </a:p>
          <a:p>
            <a:r>
              <a:rPr lang="en-US" dirty="0" smtClean="0"/>
              <a:t>dns.log </a:t>
            </a:r>
          </a:p>
          <a:p>
            <a:r>
              <a:rPr lang="en-US" dirty="0" smtClean="0"/>
              <a:t>http.log </a:t>
            </a:r>
          </a:p>
          <a:p>
            <a:r>
              <a:rPr lang="en-US" dirty="0" smtClean="0"/>
              <a:t>conn.log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205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1: Bro (</a:t>
            </a:r>
            <a:r>
              <a:rPr lang="en-US" dirty="0" err="1" smtClean="0"/>
              <a:t>smtp</a:t>
            </a:r>
            <a:r>
              <a:rPr lang="en-US" dirty="0" smtClean="0"/>
              <a:t>, files logs)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9768" y="1468054"/>
            <a:ext cx="892328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1462886008.279905       C5ouiO24QUYz30Xe8b     xxx.xxx.xxx.21    45342   xxx.xxx.xxx.71    25      &lt;gidue@gidue.com&gt;       Tue, 10 May 2016 20:11:30 +0700 "Chester Blanchard" &lt;gidue@gidue.com&gt;    &lt;20160510131133.5F2884741FA@virt.gidue.com&gt;   Chester Blanchard    xxx.168.116.60,10.0.0.135,xxx.100.176.110      Opera Mail 6.32.113     FaDVWx4yFrK1oXaLj9,F5z29J21T6RkiBkQYd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768" y="4372753"/>
            <a:ext cx="892328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May 10 09:13:28 F5z29J21T6RkiBkQYd      xxx.xxx.xxx.71   xxx.xxx.xxx.21    C5ouiO24QUYz30Xe8b      SMTP    3       SHA1,MD5,DATA_EVENT     application/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vnd.openxmlformats-officedocument.wordprocessingml.document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493z72z59872.q.y.dot  227385  bce1518952823dbd772d04bd3bbd6498        ec8b965739169b11c7db3a2dccbea6687b8d9476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5339" y="2495660"/>
            <a:ext cx="2157147" cy="3232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70234" y="1498995"/>
            <a:ext cx="2222331" cy="2722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68235" y="2452939"/>
            <a:ext cx="154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smtp.log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2247" y="4400126"/>
            <a:ext cx="2212909" cy="2513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41152" y="2846239"/>
            <a:ext cx="792378" cy="14376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68235" y="5357638"/>
            <a:ext cx="154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files.log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9559"/>
            <a:ext cx="6947990" cy="31529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5164468"/>
            <a:ext cx="1989944" cy="225315"/>
          </a:xfrm>
          <a:prstGeom prst="rect">
            <a:avLst/>
          </a:prstGeom>
          <a:solidFill>
            <a:schemeClr val="accent2">
              <a:alpha val="31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14030" y="5197583"/>
            <a:ext cx="3646534" cy="225315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599" y="5422898"/>
            <a:ext cx="4463965" cy="251794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585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7" grpId="0"/>
      <p:bldP spid="19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1: Bro (</a:t>
            </a:r>
            <a:r>
              <a:rPr lang="en-US" dirty="0" err="1" smtClean="0"/>
              <a:t>dns</a:t>
            </a:r>
            <a:r>
              <a:rPr lang="en-US" dirty="0" smtClean="0"/>
              <a:t>, conn logs)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70" y="1355557"/>
            <a:ext cx="892328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1462903982.876794       CSfVmG1DYRmTYPkfB8      172.16.140.134  56145   172.16.140.2    53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   24840   www.oracle.com ipv6-www.oracle.com.edgekey.net,e11582.dscx.akamaiedge.net,104.119.171.55       5.000000,5.000000,5.000000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1462903983.654972       CU0xL93k2TxtBtJ1Gc      172.16.140.134  61561   172.16.140.2    53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   41026   pompe-distribution.com     188.165.242.106 5.000000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15207" y="2833162"/>
            <a:ext cx="2230315" cy="2905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097" y="2833162"/>
            <a:ext cx="1585850" cy="2905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5228" y="1851852"/>
            <a:ext cx="1585850" cy="2905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42089" y="1617658"/>
            <a:ext cx="1585850" cy="2905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95130" y="2833162"/>
            <a:ext cx="154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dns.log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9769" y="4039389"/>
            <a:ext cx="8923283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1462903983.235529       CRgU5K1zEjs97VD90d      172.16.140.134  49159   104.119.171.55  80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tcp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   http    0.268109        668     12111   RSTO    -0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ShADadR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8       1000    13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12635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1462903983.843758       C5oKx53ZqYePW3r0Lf      172.16.140.134  49160   188.165.242.106 80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tcp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   http    27.938476       356     411941  RSTO    -0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ShADadR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110     4768    303     424065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51079" y="4049963"/>
            <a:ext cx="1562616" cy="306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51078" y="4827494"/>
            <a:ext cx="1656745" cy="3003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034617" y="5270495"/>
            <a:ext cx="154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conn.log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706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33" grpId="0" animBg="1"/>
      <p:bldP spid="34" grpId="0" animBg="1"/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1: Bro (http, files logs)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2875" y="1144746"/>
            <a:ext cx="8923283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1462903983.291275       CRgU5K1zEjs97VD90d      172.16.140.134  49159   104.119.171.55  80      1       GET     www.oracle.com  /       -       Mozilla/4.0 (compatible; MSIE 7.0; Windows NT 6.1; Trident/4.0; SLCC2; .NET CLR 2.0.50727; .NET CLR 3.5.30729; .NET CLR 3.0.30729; Media Center PC 6.0; InfoPath.2)       0       0       301     Moved Permanently       -       -       -       (empty) -       -       -       -       -       -       -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1462903983.351576       CRgU5K1zEjs97VD90d      172.16.140.134  49159   104.119.171.55  80      2       GET     www.oracle.com  /index.html     -       Mozilla/4.0 (compatible; MSIE 7.0; Windows NT 6.1; Trident/4.0; SLCC2; .NET CLR 2.0.50727; .NET CLR 3.5.30729; .NET CLR 3.0.30729; Media Center PC 6.0; InfoPath.2)       0       0       206     Partial Content -       -       -       (empty) -       -       -       -       -       -       -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1462903983.891293       C5oKx53ZqYePW3r0Lf      172.16.140.134  49160   188.165.242.106 80      1       GET     pompe-distribution.com  /h.jpg?BkKSelC1CS=3      -       Mozilla/4.0 (compatible; MSIE 7.0; Windows NT 6.1; Trident/4.0; SLCC2; .NET CLR 2.0.50727; .NET CLR 3.5.30729; .NET CLR 3.0.30729; Media Center PC 6.0; InfoPath.2)      0       411648  206     Partial Content -       -       -       (empty) -       -       -       -       -       F3ygSn14Ors3LbPsuf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35471" y="4591844"/>
            <a:ext cx="154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http.log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3835" y="1154929"/>
            <a:ext cx="1524464" cy="31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53835" y="2402095"/>
            <a:ext cx="1524464" cy="31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54215" y="3561347"/>
            <a:ext cx="1626713" cy="31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7767" y="1155904"/>
            <a:ext cx="2387266" cy="309825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87767" y="2359112"/>
            <a:ext cx="2387266" cy="309825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87767" y="3561347"/>
            <a:ext cx="2387266" cy="274515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22947" y="3890389"/>
            <a:ext cx="2260433" cy="230346"/>
          </a:xfrm>
          <a:prstGeom prst="rect">
            <a:avLst/>
          </a:prstGeom>
          <a:solidFill>
            <a:schemeClr val="accent2">
              <a:alpha val="31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2875" y="5229102"/>
            <a:ext cx="892328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1462903984.114552       F3ygSn14Ors3LbPsuf      188.165.242.106 172.16.140.134  C5oKx53ZqYePW3r0Lf      HTTP    (empty)  0.991489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411648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5471" y="5937609"/>
            <a:ext cx="154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files.log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18142" y="4565198"/>
            <a:ext cx="2117329" cy="2822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87767" y="5244945"/>
            <a:ext cx="2225313" cy="2830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715330" y="4847427"/>
            <a:ext cx="1186706" cy="4041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366655" y="5543806"/>
            <a:ext cx="816725" cy="279001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7706" y="5483948"/>
            <a:ext cx="816725" cy="279001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1932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5" grpId="0" animBg="1"/>
      <p:bldP spid="29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1: Bro (conn log)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717" y="1476465"/>
            <a:ext cx="8923283" cy="3693319"/>
          </a:xfrm>
          <a:prstGeom prst="rect">
            <a:avLst/>
          </a:prstGeom>
          <a:solidFill>
            <a:srgbClr val="FFE389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1462904061.840791       Cr8aKu2KGFb6BSy294      172.16.140.134  61562   85.93.0.0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1462904061.840891       CiktQcxcxmgistPv4       172.16.140.134  61562   85.93.0.1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1462904061.840983       C15sDh4mUFUev8Qq1       172.16.140.134  61562   85.93.0.2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1462904061.841035       CggwzN3CtWbutpDK1       172.16.140.134  61562   85.93.0.3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1462904061.841084       CnxHRRht4uhdizLQj       172.16.140.134  61562   85.93.0.4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1462904061.841146       CgKJZ14YyhSzZBFizj      172.16.140.134  61562   85.93.0.5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1462904061.841230       Czn9lY3tcLAHjrbz9h      172.16.140.134  61562   85.93.0.6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1462904061.841278       C8JO4D46cBltRjSrKg      172.16.140.134  61562   85.93.0.7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1462904061.841325       CxNeEx4nLDjy4Eblka      172.16.140.134  61562   85.93.0.8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1462904061.841372       Cbs4se1yYbojLQ68Ha      172.16.140.134  61562   85.93.0.9 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1462904061.841420       C8l3fj15XR5Rs7ZbC7      172.16.140.134  61562   85.93.0.10      6892  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udp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  S0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32768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attempts/packets – 85.93.0.0/18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1550" y="4831230"/>
            <a:ext cx="154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conn.log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35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629400" cy="838200"/>
          </a:xfrm>
        </p:spPr>
        <p:txBody>
          <a:bodyPr/>
          <a:lstStyle/>
          <a:p>
            <a:pPr eaLnBrk="1" hangingPunct="1"/>
            <a:r>
              <a:rPr lang="en-US" dirty="0"/>
              <a:t>$ id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324" y="1671903"/>
            <a:ext cx="4654446" cy="4524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Currently leads </a:t>
            </a:r>
            <a:r>
              <a:rPr lang="en-US" dirty="0"/>
              <a:t>the incident response team at </a:t>
            </a:r>
            <a:r>
              <a:rPr lang="en-US" dirty="0" smtClean="0"/>
              <a:t>HII-NNS with a focus </a:t>
            </a:r>
            <a:r>
              <a:rPr lang="en-US" dirty="0"/>
              <a:t>on </a:t>
            </a:r>
            <a:r>
              <a:rPr lang="en-US" dirty="0" smtClean="0"/>
              <a:t>intel </a:t>
            </a:r>
            <a:r>
              <a:rPr lang="en-US" dirty="0"/>
              <a:t>processing, IOC hunting, </a:t>
            </a:r>
            <a:r>
              <a:rPr lang="en-US" dirty="0" smtClean="0"/>
              <a:t>malware </a:t>
            </a:r>
            <a:r>
              <a:rPr lang="en-US" dirty="0"/>
              <a:t>analysis and custom tool development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In the information security industry for over 10 years </a:t>
            </a:r>
            <a:r>
              <a:rPr lang="en-US" dirty="0" smtClean="0"/>
              <a:t>in areas </a:t>
            </a:r>
            <a:r>
              <a:rPr lang="en-US" dirty="0"/>
              <a:t>such as application and system administration, network intrusion detection, wireless security, host and network digital forensics and incident response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Enjoys camping/hiking in the mountains, spending time with family and home brewing.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02" y="2053868"/>
            <a:ext cx="2016889" cy="3025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4702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1: Bro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9583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smtp.log </a:t>
            </a:r>
          </a:p>
          <a:p>
            <a:pPr lvl="1"/>
            <a:r>
              <a:rPr lang="en-US" dirty="0" smtClean="0"/>
              <a:t>Sender/</a:t>
            </a:r>
            <a:r>
              <a:rPr lang="en-US" dirty="0" err="1" smtClean="0"/>
              <a:t>Recipent</a:t>
            </a:r>
            <a:r>
              <a:rPr lang="en-US" dirty="0" smtClean="0"/>
              <a:t>, Subject</a:t>
            </a:r>
          </a:p>
          <a:p>
            <a:pPr lvl="1"/>
            <a:r>
              <a:rPr lang="en-US" dirty="0" smtClean="0"/>
              <a:t>X-Mailer, Upstream IPs</a:t>
            </a:r>
          </a:p>
          <a:p>
            <a:r>
              <a:rPr lang="en-US" dirty="0"/>
              <a:t>f</a:t>
            </a:r>
            <a:r>
              <a:rPr lang="en-US" dirty="0" smtClean="0"/>
              <a:t>iles.log </a:t>
            </a:r>
          </a:p>
          <a:p>
            <a:pPr lvl="1"/>
            <a:r>
              <a:rPr lang="en-US" dirty="0" smtClean="0"/>
              <a:t>Attachment name, size, mime-type</a:t>
            </a:r>
          </a:p>
          <a:p>
            <a:pPr lvl="1"/>
            <a:r>
              <a:rPr lang="en-US" dirty="0" smtClean="0"/>
              <a:t>md5, sha1</a:t>
            </a:r>
          </a:p>
          <a:p>
            <a:r>
              <a:rPr lang="en-US" dirty="0" smtClean="0"/>
              <a:t>dns.log</a:t>
            </a:r>
          </a:p>
          <a:p>
            <a:pPr lvl="1"/>
            <a:r>
              <a:rPr lang="en-US" dirty="0" smtClean="0"/>
              <a:t>Query and Answers, TTLs</a:t>
            </a:r>
          </a:p>
          <a:p>
            <a:r>
              <a:rPr lang="en-US" dirty="0" smtClean="0"/>
              <a:t>http.log </a:t>
            </a:r>
          </a:p>
          <a:p>
            <a:pPr lvl="1"/>
            <a:r>
              <a:rPr lang="en-US" dirty="0" smtClean="0"/>
              <a:t>URIs, UAs, Downloader, much more</a:t>
            </a:r>
          </a:p>
          <a:p>
            <a:pPr lvl="1"/>
            <a:r>
              <a:rPr lang="en-US" dirty="0" smtClean="0"/>
              <a:t>But…starting </a:t>
            </a:r>
            <a:r>
              <a:rPr lang="en-US" dirty="0"/>
              <a:t>to lose </a:t>
            </a:r>
            <a:r>
              <a:rPr lang="en-US" dirty="0" smtClean="0"/>
              <a:t>context</a:t>
            </a:r>
          </a:p>
          <a:p>
            <a:r>
              <a:rPr lang="en-US" dirty="0"/>
              <a:t>c</a:t>
            </a:r>
            <a:r>
              <a:rPr lang="en-US" dirty="0" smtClean="0"/>
              <a:t>onn.log (UDP beacon)</a:t>
            </a:r>
          </a:p>
          <a:p>
            <a:pPr lvl="1"/>
            <a:r>
              <a:rPr lang="en-US" dirty="0" smtClean="0"/>
              <a:t>More loss of context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794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 1: Flows and Logs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Flows</a:t>
            </a:r>
          </a:p>
          <a:p>
            <a:pPr lvl="1"/>
            <a:r>
              <a:rPr lang="en-US" dirty="0" smtClean="0"/>
              <a:t>SMTP – blends in with all </a:t>
            </a:r>
            <a:r>
              <a:rPr lang="en-US" dirty="0" err="1" smtClean="0"/>
              <a:t>corp</a:t>
            </a:r>
            <a:r>
              <a:rPr lang="en-US" dirty="0" smtClean="0"/>
              <a:t> </a:t>
            </a:r>
            <a:r>
              <a:rPr lang="en-US" dirty="0"/>
              <a:t>email (maybe key off of public IP)</a:t>
            </a:r>
            <a:endParaRPr lang="en-US" dirty="0" smtClean="0"/>
          </a:p>
          <a:p>
            <a:pPr lvl="1"/>
            <a:r>
              <a:rPr lang="en-US" dirty="0" smtClean="0"/>
              <a:t>HTTP – blends in with all </a:t>
            </a:r>
            <a:r>
              <a:rPr lang="en-US" dirty="0" err="1" smtClean="0"/>
              <a:t>corp</a:t>
            </a:r>
            <a:r>
              <a:rPr lang="en-US" dirty="0"/>
              <a:t> </a:t>
            </a:r>
            <a:r>
              <a:rPr lang="en-US" dirty="0" smtClean="0"/>
              <a:t>web traffic (maybe key off of public IP)</a:t>
            </a:r>
          </a:p>
          <a:p>
            <a:pPr lvl="1"/>
            <a:r>
              <a:rPr lang="en-US" dirty="0" smtClean="0"/>
              <a:t>DNS – blends in with all </a:t>
            </a:r>
            <a:r>
              <a:rPr lang="en-US" dirty="0" err="1" smtClean="0"/>
              <a:t>corp</a:t>
            </a:r>
            <a:r>
              <a:rPr lang="en-US" dirty="0" smtClean="0"/>
              <a:t> </a:t>
            </a:r>
            <a:r>
              <a:rPr lang="en-US" dirty="0" err="1" smtClean="0"/>
              <a:t>dns</a:t>
            </a:r>
            <a:endParaRPr lang="en-US" dirty="0"/>
          </a:p>
          <a:p>
            <a:pPr lvl="1"/>
            <a:r>
              <a:rPr lang="en-US" dirty="0" smtClean="0"/>
              <a:t>C2 (no luck catching delivery/downloader – maybe UDP traffic??)</a:t>
            </a:r>
          </a:p>
          <a:p>
            <a:r>
              <a:rPr lang="en-US" dirty="0" smtClean="0"/>
              <a:t>Firewall/Logs</a:t>
            </a:r>
          </a:p>
          <a:p>
            <a:pPr lvl="1"/>
            <a:r>
              <a:rPr lang="en-US" dirty="0"/>
              <a:t>SMTP – blends in with all </a:t>
            </a:r>
            <a:r>
              <a:rPr lang="en-US" dirty="0" err="1"/>
              <a:t>corp</a:t>
            </a:r>
            <a:r>
              <a:rPr lang="en-US" dirty="0"/>
              <a:t> email (maybe key off of public IP)</a:t>
            </a:r>
          </a:p>
          <a:p>
            <a:pPr lvl="1"/>
            <a:r>
              <a:rPr lang="en-US" dirty="0"/>
              <a:t>HTTP – blends in with all </a:t>
            </a:r>
            <a:r>
              <a:rPr lang="en-US" dirty="0" err="1"/>
              <a:t>corp</a:t>
            </a:r>
            <a:r>
              <a:rPr lang="en-US" dirty="0"/>
              <a:t> web traffic (maybe key off of public IP)</a:t>
            </a:r>
          </a:p>
          <a:p>
            <a:pPr lvl="1"/>
            <a:r>
              <a:rPr lang="en-US" dirty="0"/>
              <a:t>DNS – blends in with all </a:t>
            </a:r>
            <a:r>
              <a:rPr lang="en-US" dirty="0" err="1"/>
              <a:t>corp</a:t>
            </a:r>
            <a:r>
              <a:rPr lang="en-US" dirty="0"/>
              <a:t> </a:t>
            </a:r>
            <a:r>
              <a:rPr lang="en-US" dirty="0" err="1"/>
              <a:t>dns</a:t>
            </a:r>
            <a:endParaRPr lang="en-US" dirty="0"/>
          </a:p>
          <a:p>
            <a:pPr lvl="1"/>
            <a:r>
              <a:rPr lang="en-US" dirty="0"/>
              <a:t>C2 (no luck catching delivery/downloader – maybe UDP traffic??)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00" y="1535442"/>
            <a:ext cx="8067907" cy="3069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800" y="1656080"/>
            <a:ext cx="8067907" cy="2532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0800" y="3533531"/>
            <a:ext cx="8067907" cy="6418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28707" y="1628840"/>
            <a:ext cx="71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SMTP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8724" y="2675167"/>
            <a:ext cx="71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DNS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1895" y="3724372"/>
            <a:ext cx="71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HTTP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7854" y="4252045"/>
            <a:ext cx="949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Beacon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55" y="3282367"/>
            <a:ext cx="7130562" cy="31946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3282367"/>
            <a:ext cx="6975417" cy="1844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204017" y="1936617"/>
            <a:ext cx="1431309" cy="1345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05438" y="4364188"/>
            <a:ext cx="71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DNS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5354342"/>
            <a:ext cx="7130562" cy="166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5832006"/>
            <a:ext cx="7130562" cy="166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415162" y="4087500"/>
            <a:ext cx="1257301" cy="1350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435363" y="4087500"/>
            <a:ext cx="1237100" cy="1783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93693" y="6159759"/>
            <a:ext cx="949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Beacon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227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/>
      <p:bldP spid="10" grpId="0"/>
      <p:bldP spid="11" grpId="0"/>
      <p:bldP spid="12" grpId="0"/>
      <p:bldP spid="15" grpId="0" animBg="1"/>
      <p:bldP spid="20" grpId="0"/>
      <p:bldP spid="21" grpId="0" animBg="1"/>
      <p:bldP spid="22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2: Suspicious Network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Suspicious traffic over http from several clients to a single IP address</a:t>
            </a:r>
          </a:p>
          <a:p>
            <a:r>
              <a:rPr lang="en-US" dirty="0" smtClean="0"/>
              <a:t>Traffic observed for approx. </a:t>
            </a:r>
            <a:r>
              <a:rPr lang="en-US" smtClean="0"/>
              <a:t>an </a:t>
            </a:r>
            <a:r>
              <a:rPr lang="en-US" dirty="0" smtClean="0"/>
              <a:t>hour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46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2: </a:t>
            </a:r>
            <a:r>
              <a:rPr lang="en-US" dirty="0"/>
              <a:t>What’s on Your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7" name="Content Placeholder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775103"/>
              </p:ext>
            </p:extLst>
          </p:nvPr>
        </p:nvGraphicFramePr>
        <p:xfrm>
          <a:off x="304800" y="1401763"/>
          <a:ext cx="838200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706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 Your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7" name="Content Placeholder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7220944"/>
              </p:ext>
            </p:extLst>
          </p:nvPr>
        </p:nvGraphicFramePr>
        <p:xfrm>
          <a:off x="304800" y="1401763"/>
          <a:ext cx="838200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8541" y="4250724"/>
            <a:ext cx="111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(6.122)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9168" y="4477265"/>
            <a:ext cx="111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(6.917)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7458" y="4777947"/>
            <a:ext cx="111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(13.766)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1740" y="5078629"/>
            <a:ext cx="111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(35.714)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9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Searching over Time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243846707"/>
              </p:ext>
            </p:extLst>
          </p:nvPr>
        </p:nvGraphicFramePr>
        <p:xfrm>
          <a:off x="1524000" y="1778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209207" y="1778000"/>
            <a:ext cx="9993" cy="356766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125918" y="1778000"/>
            <a:ext cx="9993" cy="3567660"/>
          </a:xfrm>
          <a:prstGeom prst="straightConnector1">
            <a:avLst/>
          </a:prstGeom>
          <a:ln w="1270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99212" y="3051958"/>
            <a:ext cx="1448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CONTEXT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0086" y="3051958"/>
            <a:ext cx="192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EASE of SEARCH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63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Retention over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089413360"/>
              </p:ext>
            </p:extLst>
          </p:nvPr>
        </p:nvGraphicFramePr>
        <p:xfrm>
          <a:off x="1524000" y="1778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209207" y="1778000"/>
            <a:ext cx="9993" cy="356766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125918" y="1778000"/>
            <a:ext cx="9993" cy="3567660"/>
          </a:xfrm>
          <a:prstGeom prst="straightConnector1">
            <a:avLst/>
          </a:prstGeom>
          <a:ln w="1270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7898" y="3392553"/>
            <a:ext cx="186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1676" y="3392553"/>
            <a:ext cx="186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DISK SPACE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55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Pros and Cons Network Capture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8475150"/>
              </p:ext>
            </p:extLst>
          </p:nvPr>
        </p:nvGraphicFramePr>
        <p:xfrm>
          <a:off x="339524" y="1904968"/>
          <a:ext cx="8381999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081"/>
                <a:gridCol w="979757"/>
                <a:gridCol w="1076446"/>
                <a:gridCol w="960698"/>
                <a:gridCol w="1285926"/>
                <a:gridCol w="1549872"/>
                <a:gridCol w="154521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Easily</a:t>
                      </a:r>
                      <a:r>
                        <a:rPr lang="en-US" sz="1100" baseline="0" dirty="0" smtClean="0"/>
                        <a:t> Searchable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Application Specific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Rich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Look back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Capability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Scalable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Across the Network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Ease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Long-term Storage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Netflow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Proxy/</a:t>
                      </a:r>
                    </a:p>
                    <a:p>
                      <a:r>
                        <a:rPr lang="en-US" sz="1600" dirty="0" smtClean="0"/>
                        <a:t>Gateway</a:t>
                      </a:r>
                      <a:r>
                        <a:rPr lang="en-US" sz="1600" baseline="0" dirty="0" smtClean="0"/>
                        <a:t> Logs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Firewall 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815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Introducing Bro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5153841"/>
          </a:xfrm>
        </p:spPr>
        <p:txBody>
          <a:bodyPr>
            <a:normAutofit/>
          </a:bodyPr>
          <a:lstStyle/>
          <a:p>
            <a:r>
              <a:rPr lang="en-US" dirty="0" smtClean="0"/>
              <a:t>About Bro IDS</a:t>
            </a:r>
          </a:p>
          <a:p>
            <a:pPr lvl="1"/>
            <a:r>
              <a:rPr lang="en-US" dirty="0" smtClean="0"/>
              <a:t>Developed by Vern </a:t>
            </a:r>
            <a:r>
              <a:rPr lang="en-US" dirty="0" err="1" smtClean="0"/>
              <a:t>Paxson</a:t>
            </a:r>
            <a:endParaRPr lang="en-US" dirty="0" smtClean="0"/>
          </a:p>
          <a:p>
            <a:pPr lvl="1"/>
            <a:r>
              <a:rPr lang="en-US" dirty="0" smtClean="0"/>
              <a:t>20+ years old</a:t>
            </a:r>
          </a:p>
          <a:p>
            <a:pPr lvl="1"/>
            <a:r>
              <a:rPr lang="en-US" dirty="0" smtClean="0"/>
              <a:t>IDS but more…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Meta-data all the things</a:t>
            </a:r>
          </a:p>
          <a:p>
            <a:pPr lvl="1"/>
            <a:r>
              <a:rPr lang="en-US" dirty="0" smtClean="0"/>
              <a:t>Built on frameworks to digest various areas of network categorization</a:t>
            </a:r>
          </a:p>
          <a:p>
            <a:pPr lvl="1"/>
            <a:r>
              <a:rPr lang="en-US" dirty="0" smtClean="0"/>
              <a:t>Rule logic constructed by hooking into “events”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0557" y="159565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360" y="2754436"/>
            <a:ext cx="3143250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200" i="1" dirty="0" smtClean="0"/>
              <a:t>“Bro </a:t>
            </a:r>
            <a:r>
              <a:rPr lang="en-US" sz="1200" i="1" dirty="0"/>
              <a:t>is not strictly an intrusion detection system that generates alerts, like Snort. Rather, Bro generates a range of NSM data, including session data, transaction data, extracted content data, statistical data, and even alerts -- if you want them</a:t>
            </a:r>
            <a:r>
              <a:rPr lang="en-US" sz="1200" i="1" dirty="0" smtClean="0"/>
              <a:t>.”</a:t>
            </a:r>
            <a:endParaRPr lang="en-US" sz="1200" i="1" dirty="0"/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- Richard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Bejtlich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TaoSecurity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6742" y="4137340"/>
            <a:ext cx="35256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http://taosecurity.blogspot.com/2015/01/try-critical-stack-intel-client.html</a:t>
            </a:r>
          </a:p>
        </p:txBody>
      </p:sp>
    </p:spTree>
    <p:extLst>
      <p:ext uri="{BB962C8B-B14F-4D97-AF65-F5344CB8AC3E}">
        <p14:creationId xmlns="" xmlns:p14="http://schemas.microsoft.com/office/powerpoint/2010/main" val="336725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 Frameworks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5153841"/>
          </a:xfrm>
        </p:spPr>
        <p:txBody>
          <a:bodyPr>
            <a:normAutofit/>
          </a:bodyPr>
          <a:lstStyle/>
          <a:p>
            <a:r>
              <a:rPr lang="en-US" dirty="0" smtClean="0"/>
              <a:t>Frameworks</a:t>
            </a:r>
          </a:p>
          <a:p>
            <a:pPr lvl="1"/>
            <a:r>
              <a:rPr lang="en-US" dirty="0" smtClean="0"/>
              <a:t>File Analysis</a:t>
            </a:r>
          </a:p>
          <a:p>
            <a:pPr lvl="1"/>
            <a:r>
              <a:rPr lang="en-US" dirty="0" err="1" smtClean="0"/>
              <a:t>GeoLocation</a:t>
            </a:r>
            <a:endParaRPr lang="en-US" dirty="0" smtClean="0"/>
          </a:p>
          <a:p>
            <a:pPr lvl="1"/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Notice</a:t>
            </a:r>
          </a:p>
          <a:p>
            <a:pPr lvl="1"/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Broker-Enabled Communication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smtClean="0"/>
              <a:t>Source: https://www.bro.org/sphinx/frameworks/index.html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2280557" y="159565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756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629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Level Set Expectations</a:t>
            </a:r>
          </a:p>
        </p:txBody>
      </p:sp>
      <p:sp>
        <p:nvSpPr>
          <p:cNvPr id="7172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304800" y="1402080"/>
            <a:ext cx="8382000" cy="493875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Expectations: </a:t>
            </a:r>
          </a:p>
          <a:p>
            <a:pPr lvl="1" eaLnBrk="1" hangingPunct="1"/>
            <a:r>
              <a:rPr lang="en-US" dirty="0" smtClean="0"/>
              <a:t>High-level discussion on various network capture data points</a:t>
            </a:r>
          </a:p>
          <a:p>
            <a:pPr lvl="1" eaLnBrk="1" hangingPunct="1"/>
            <a:r>
              <a:rPr lang="en-US" dirty="0" smtClean="0"/>
              <a:t>Vendor agnostic</a:t>
            </a:r>
          </a:p>
          <a:p>
            <a:pPr lvl="1" eaLnBrk="1" hangingPunct="1"/>
            <a:r>
              <a:rPr lang="en-US" dirty="0" smtClean="0"/>
              <a:t>All networks are different, “one-size” does not fit all</a:t>
            </a:r>
          </a:p>
          <a:p>
            <a:pPr lvl="1" eaLnBrk="1" hangingPunct="1"/>
            <a:r>
              <a:rPr lang="en-US" dirty="0" smtClean="0"/>
              <a:t>Endpoint data not discussed…for now</a:t>
            </a:r>
          </a:p>
          <a:p>
            <a:pPr eaLnBrk="1" hangingPunct="1"/>
            <a:r>
              <a:rPr lang="en-US" dirty="0" smtClean="0"/>
              <a:t>Quest to find the network acquisition “Sweet Spot”</a:t>
            </a:r>
          </a:p>
          <a:p>
            <a:pPr lvl="1" eaLnBrk="1" hangingPunct="1"/>
            <a:r>
              <a:rPr lang="en-US" dirty="0" smtClean="0"/>
              <a:t>Many tools and technologies available – tailor to your network</a:t>
            </a:r>
          </a:p>
          <a:p>
            <a:pPr lvl="1" eaLnBrk="1" hangingPunct="1"/>
            <a:r>
              <a:rPr lang="en-US" dirty="0" smtClean="0"/>
              <a:t>Time is our enemy – data loss over time </a:t>
            </a:r>
          </a:p>
          <a:p>
            <a:pPr lvl="1" eaLnBrk="1" hangingPunct="1"/>
            <a:r>
              <a:rPr lang="en-US" dirty="0" smtClean="0"/>
              <a:t>Context, context, context</a:t>
            </a:r>
          </a:p>
          <a:p>
            <a:pPr eaLnBrk="1" hangingPunct="1"/>
            <a:r>
              <a:rPr lang="en-US" dirty="0" smtClean="0"/>
              <a:t>Disclaimer</a:t>
            </a:r>
          </a:p>
          <a:p>
            <a:pPr lvl="1" eaLnBrk="1" hangingPunct="1"/>
            <a:r>
              <a:rPr lang="en-US" dirty="0" smtClean="0"/>
              <a:t>The views and opinions expressed in the presentation are solely my own and do not express the views or opinions of my employer</a:t>
            </a:r>
          </a:p>
          <a:p>
            <a:pPr lvl="1" eaLnBrk="1" hangingPunct="1"/>
            <a:r>
              <a:rPr lang="en-US" dirty="0" smtClean="0"/>
              <a:t>This </a:t>
            </a:r>
            <a:r>
              <a:rPr lang="en-US" dirty="0"/>
              <a:t>talk </a:t>
            </a:r>
            <a:r>
              <a:rPr lang="en-US" dirty="0" smtClean="0"/>
              <a:t>is </a:t>
            </a:r>
            <a:r>
              <a:rPr lang="en-US" i="1" u="sng" dirty="0" smtClean="0"/>
              <a:t>not</a:t>
            </a:r>
            <a:r>
              <a:rPr lang="en-US" dirty="0" smtClean="0"/>
              <a:t> intended </a:t>
            </a:r>
            <a:r>
              <a:rPr lang="en-US" dirty="0"/>
              <a:t>to bash or deface the value of </a:t>
            </a:r>
            <a:r>
              <a:rPr lang="en-US" dirty="0" smtClean="0"/>
              <a:t>IPFIX/</a:t>
            </a:r>
            <a:r>
              <a:rPr lang="en-US" dirty="0" err="1" smtClean="0"/>
              <a:t>Netflow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255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 “out of the box”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CUID, FUID</a:t>
            </a:r>
          </a:p>
          <a:p>
            <a:r>
              <a:rPr lang="en-US" dirty="0" smtClean="0"/>
              <a:t>Originator/Responder v. Source/Destination</a:t>
            </a:r>
          </a:p>
          <a:p>
            <a:pPr lvl="1"/>
            <a:r>
              <a:rPr lang="en-US" dirty="0" smtClean="0"/>
              <a:t>Client/Server relationship displayed in a unique way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442" y="3033980"/>
            <a:ext cx="892328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1462886008.279905       C5ouiO24QUYz30Xe8b     xxx.xxx.xxx.21    45342   xxx.xxx.xxx.71    25      &lt;gidue@gidue.com&gt;       Tue, 10 May 2016 20:11:30 +0700 "Chester Blanchard" &lt;gidue@gidue.com&gt;    &lt;20160510131133.5F2884741FA@virt.gidue.com&gt;   Chester Blanchard    xxx.168.116.60,10.0.0.135,xxx.100.176.110      Opera Mail 6.32.113     FaDVWx4yFrK1oXaLj9,F5z29J21T6RkiBkQYd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7890" y="3090041"/>
            <a:ext cx="2293882" cy="24436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442" y="4027647"/>
            <a:ext cx="4343964" cy="32977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003201"/>
            <a:ext cx="91155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CRgU5K1zEjs97VD90d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172.16.140.134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49159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104.119.171.55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GET www.oracle.com  /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CRgU5K1zEjs97VD90d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172.16.140.134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49159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104.119.171.55 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GET www.oracle.com  /index.html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C5oKx53ZqYePW3r0Lf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172.16.140.134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49160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188.165.242.106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GET pompe-distribution.com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CSfVmG1DYRmTYPkfB8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172.16.140.134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56145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172.16.140.2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www.oracle.com A 104.119.171.55...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CU0xL93k2TxtBtJ1Gc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172.16.140.134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61561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172.16.140.2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pompe-distribution.com A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188.165.242.106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62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Bro: Application Logs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specific logs</a:t>
            </a:r>
          </a:p>
          <a:p>
            <a:r>
              <a:rPr lang="en-US" dirty="0"/>
              <a:t>Connections, </a:t>
            </a:r>
            <a:r>
              <a:rPr lang="en-US" dirty="0" err="1"/>
              <a:t>dns</a:t>
            </a:r>
            <a:r>
              <a:rPr lang="en-US" dirty="0"/>
              <a:t>, http, </a:t>
            </a:r>
            <a:r>
              <a:rPr lang="en-US" dirty="0" err="1"/>
              <a:t>smtp</a:t>
            </a:r>
            <a:r>
              <a:rPr lang="en-US" dirty="0"/>
              <a:t>, oh my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Wait, </a:t>
            </a:r>
            <a:r>
              <a:rPr lang="en-US" dirty="0" err="1" smtClean="0"/>
              <a:t>ssl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Did you know…</a:t>
            </a:r>
          </a:p>
          <a:p>
            <a:pPr lvl="1"/>
            <a:r>
              <a:rPr lang="en-US" dirty="0" smtClean="0"/>
              <a:t>IRC</a:t>
            </a:r>
          </a:p>
          <a:p>
            <a:pPr lvl="1"/>
            <a:r>
              <a:rPr lang="en-US" dirty="0" smtClean="0"/>
              <a:t>Modbus</a:t>
            </a:r>
          </a:p>
          <a:p>
            <a:pPr lvl="1"/>
            <a:r>
              <a:rPr lang="en-US" dirty="0" smtClean="0"/>
              <a:t>SOCKS Proxy</a:t>
            </a:r>
          </a:p>
          <a:p>
            <a:pPr lvl="1"/>
            <a:r>
              <a:rPr lang="en-US" dirty="0" smtClean="0"/>
              <a:t>Other tunnels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260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Bro: Tips, Tricks and Automobiles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ess –S</a:t>
            </a:r>
          </a:p>
          <a:p>
            <a:pPr lvl="1"/>
            <a:r>
              <a:rPr lang="en-US" dirty="0" smtClean="0"/>
              <a:t>Tells less not to wrap the line and allows scrolling across the screen</a:t>
            </a:r>
          </a:p>
          <a:p>
            <a:pPr lvl="1"/>
            <a:r>
              <a:rPr lang="en-US" dirty="0" smtClean="0"/>
              <a:t>Essential to viewing Bro logs at the command line</a:t>
            </a:r>
          </a:p>
          <a:p>
            <a:r>
              <a:rPr lang="en-US" dirty="0" err="1" smtClean="0"/>
              <a:t>cf</a:t>
            </a:r>
            <a:r>
              <a:rPr lang="en-US" dirty="0" smtClean="0"/>
              <a:t>, date –d </a:t>
            </a:r>
            <a:r>
              <a:rPr lang="en-US" i="1" dirty="0" smtClean="0"/>
              <a:t>@epoch-time</a:t>
            </a:r>
          </a:p>
          <a:p>
            <a:pPr lvl="1"/>
            <a:r>
              <a:rPr lang="en-US" dirty="0" smtClean="0"/>
              <a:t>Translate between epoch time and human-readable </a:t>
            </a:r>
            <a:endParaRPr lang="en-US" dirty="0"/>
          </a:p>
          <a:p>
            <a:r>
              <a:rPr lang="en-US" dirty="0" smtClean="0"/>
              <a:t>&amp;</a:t>
            </a:r>
            <a:r>
              <a:rPr lang="en-US" dirty="0" err="1" smtClean="0"/>
              <a:t>Redef’s</a:t>
            </a:r>
            <a:endParaRPr lang="en-US" dirty="0"/>
          </a:p>
          <a:p>
            <a:pPr lvl="1"/>
            <a:r>
              <a:rPr lang="en-US" dirty="0" smtClean="0"/>
              <a:t>Command line too?</a:t>
            </a:r>
          </a:p>
          <a:p>
            <a:r>
              <a:rPr lang="en-US" dirty="0" smtClean="0"/>
              <a:t>Can run against saved </a:t>
            </a:r>
            <a:r>
              <a:rPr lang="en-US" dirty="0" err="1" smtClean="0"/>
              <a:t>pcaps</a:t>
            </a:r>
            <a:r>
              <a:rPr lang="en-US" dirty="0" smtClean="0"/>
              <a:t> (-r option)</a:t>
            </a:r>
            <a:endParaRPr lang="en-US" dirty="0"/>
          </a:p>
          <a:p>
            <a:r>
              <a:rPr lang="en-US" dirty="0"/>
              <a:t>dump-</a:t>
            </a:r>
            <a:r>
              <a:rPr lang="en-US" dirty="0" err="1"/>
              <a:t>events.bro</a:t>
            </a:r>
            <a:endParaRPr lang="en-US" dirty="0"/>
          </a:p>
          <a:p>
            <a:pPr lvl="1"/>
            <a:r>
              <a:rPr lang="en-US" dirty="0" smtClean="0"/>
              <a:t>&lt;bro&gt;/share/bro/policy/</a:t>
            </a:r>
            <a:r>
              <a:rPr lang="en-US" dirty="0" err="1" smtClean="0"/>
              <a:t>misc</a:t>
            </a:r>
            <a:r>
              <a:rPr lang="en-US" dirty="0" smtClean="0"/>
              <a:t>/dump-</a:t>
            </a:r>
            <a:r>
              <a:rPr lang="en-US" dirty="0" err="1" smtClean="0"/>
              <a:t>events.bro</a:t>
            </a:r>
            <a:endParaRPr lang="en-US" dirty="0"/>
          </a:p>
          <a:p>
            <a:pPr lvl="1"/>
            <a:r>
              <a:rPr lang="en-US" dirty="0"/>
              <a:t>Essential for writing custom scripts and knowing exactly what Bro knows/sees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8205" y="5644924"/>
            <a:ext cx="816859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##! This script dumps the events that Bro raises out to standard output in a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##! readable form. This is for debugging only and allows to understand events and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##! their parameters as Bro processes input. Note that it will show only events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##! for which a handler is defined.</a:t>
            </a:r>
          </a:p>
        </p:txBody>
      </p:sp>
    </p:spTree>
    <p:extLst>
      <p:ext uri="{BB962C8B-B14F-4D97-AF65-F5344CB8AC3E}">
        <p14:creationId xmlns="" xmlns:p14="http://schemas.microsoft.com/office/powerpoint/2010/main" val="3455431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 Scripting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5800" y="5991148"/>
            <a:ext cx="7758953" cy="735521"/>
          </a:xfrm>
          <a:prstGeom prst="roundRect">
            <a:avLst/>
          </a:prstGeom>
          <a:noFill/>
          <a:ln w="12700" algn="ctr">
            <a:solidFill>
              <a:srgbClr val="005DAA"/>
            </a:solidFill>
            <a:miter lim="800000"/>
            <a:headEnd/>
            <a:tailEnd/>
          </a:ln>
        </p:spPr>
        <p:txBody>
          <a:bodyPr wrap="square" bIns="64008" anchor="ctr">
            <a:spAutoFit/>
          </a:bodyPr>
          <a:lstStyle/>
          <a:p>
            <a:pPr algn="ctr" defTabSz="865188"/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github.com/bro/cheat-sheet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defTabSz="865188"/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https://www.bro.org/bro-workshop-2011/exercises/prog-primer/index.html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 has its own scripting language that allows analysts to write custom logging and alerting scripts</a:t>
            </a:r>
          </a:p>
          <a:p>
            <a:r>
              <a:rPr lang="en-US" dirty="0" smtClean="0"/>
              <a:t>Common networking data points are types in Bro: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ddr</a:t>
            </a:r>
            <a:r>
              <a:rPr lang="en-US" dirty="0" smtClean="0"/>
              <a:t> (IP address: v4, v6)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ort (layer-4 port: 22/</a:t>
            </a:r>
            <a:r>
              <a:rPr lang="en-US" dirty="0" err="1" smtClean="0"/>
              <a:t>tcp</a:t>
            </a:r>
            <a:r>
              <a:rPr lang="en-US" dirty="0" smtClean="0"/>
              <a:t>, 53/</a:t>
            </a:r>
            <a:r>
              <a:rPr lang="en-US" dirty="0" err="1" smtClean="0"/>
              <a:t>udp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ubnet (CIDR subnet mask: 10.0.0.0/8) </a:t>
            </a:r>
          </a:p>
          <a:p>
            <a:r>
              <a:rPr lang="en-US" dirty="0" smtClean="0"/>
              <a:t>Bro’s “Built-In Functions” are commonly referred to as BIFs  </a:t>
            </a:r>
          </a:p>
        </p:txBody>
      </p:sp>
    </p:spTree>
    <p:extLst>
      <p:ext uri="{BB962C8B-B14F-4D97-AF65-F5344CB8AC3E}">
        <p14:creationId xmlns="" xmlns:p14="http://schemas.microsoft.com/office/powerpoint/2010/main" val="2202733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context over time</a:t>
            </a:r>
          </a:p>
          <a:p>
            <a:pPr lvl="1"/>
            <a:r>
              <a:rPr lang="en-US" dirty="0" smtClean="0"/>
              <a:t>Difficult to understand the full picture of an incident without </a:t>
            </a:r>
            <a:r>
              <a:rPr lang="en-US" i="1" dirty="0" smtClean="0"/>
              <a:t>all</a:t>
            </a:r>
            <a:r>
              <a:rPr lang="en-US" dirty="0" smtClean="0"/>
              <a:t> the data</a:t>
            </a:r>
          </a:p>
          <a:p>
            <a:r>
              <a:rPr lang="en-US" dirty="0" smtClean="0"/>
              <a:t>Time is critical</a:t>
            </a:r>
          </a:p>
          <a:p>
            <a:pPr lvl="1"/>
            <a:r>
              <a:rPr lang="en-US" dirty="0" smtClean="0"/>
              <a:t>Need quick and query-able data</a:t>
            </a:r>
          </a:p>
          <a:p>
            <a:r>
              <a:rPr lang="en-US" dirty="0" smtClean="0"/>
              <a:t>All environments are different</a:t>
            </a:r>
          </a:p>
          <a:p>
            <a:pPr lvl="1"/>
            <a:r>
              <a:rPr lang="en-US" dirty="0" smtClean="0"/>
              <a:t>Use capture tools and techniques that tailor to your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1" y="1158311"/>
            <a:ext cx="6891156" cy="5532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7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5am, do you know where your IR plan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07" y="1278190"/>
            <a:ext cx="2503992" cy="3216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004" y="1411677"/>
            <a:ext cx="59301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Something alerted the IR team there’s a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External notification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High fidelity signature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User reported suspicious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What do you know about the initial incident?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Can you find the initial incident?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Initial vector?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What devices triggered an event?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What devices logged the event(s)?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Can you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fully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identify the key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Cyber Kill Chain ®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components: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Delivery, Exploitation, Installation, C2, A-Objectives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157" y="4494218"/>
            <a:ext cx="299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: http://www.lockheedmartin.com/content/dam/lockheed/data/isgs/photo/isgs-cyber-kill-chain-infographic.png</a:t>
            </a: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676" y="6123008"/>
            <a:ext cx="6054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Incident Response Phases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4" y="1099009"/>
            <a:ext cx="8823065" cy="410257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1711527"/>
              </p:ext>
            </p:extLst>
          </p:nvPr>
        </p:nvGraphicFramePr>
        <p:xfrm>
          <a:off x="380999" y="4660928"/>
          <a:ext cx="8382000" cy="127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U-Turn Arrow 22"/>
          <p:cNvSpPr/>
          <p:nvPr/>
        </p:nvSpPr>
        <p:spPr>
          <a:xfrm flipH="1" flipV="1">
            <a:off x="2263515" y="3650384"/>
            <a:ext cx="2966803" cy="71036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14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U-Turn Arrow 23"/>
          <p:cNvSpPr/>
          <p:nvPr/>
        </p:nvSpPr>
        <p:spPr>
          <a:xfrm flipH="1">
            <a:off x="2586218" y="2151030"/>
            <a:ext cx="3912327" cy="79447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1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flipH="1">
            <a:off x="2263515" y="2151029"/>
            <a:ext cx="1648918" cy="76455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1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275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4.81481E-6 L 0 -0.34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5" grpId="0">
        <p:bldAsOne/>
      </p:bldGraphic>
      <p:bldP spid="23" grpId="0" animBg="1"/>
      <p:bldP spid="2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Do I Start?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FPC</a:t>
            </a:r>
            <a:endParaRPr lang="en-US" dirty="0"/>
          </a:p>
          <a:p>
            <a:r>
              <a:rPr lang="en-US" dirty="0" smtClean="0"/>
              <a:t>Bro</a:t>
            </a:r>
          </a:p>
          <a:p>
            <a:r>
              <a:rPr lang="en-US" dirty="0" smtClean="0"/>
              <a:t>Application </a:t>
            </a:r>
            <a:r>
              <a:rPr lang="en-US" dirty="0"/>
              <a:t>Proxy/Gateway logs (tangential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IPFIX/</a:t>
            </a:r>
            <a:r>
              <a:rPr lang="en-US" dirty="0" err="1" smtClean="0"/>
              <a:t>Netflow</a:t>
            </a:r>
            <a:endParaRPr lang="en-US" dirty="0" smtClean="0"/>
          </a:p>
          <a:p>
            <a:r>
              <a:rPr lang="en-US" dirty="0" smtClean="0"/>
              <a:t>IDS/IPS</a:t>
            </a:r>
            <a:endParaRPr lang="en-US" dirty="0"/>
          </a:p>
          <a:p>
            <a:r>
              <a:rPr lang="en-US" dirty="0"/>
              <a:t>Firewall </a:t>
            </a:r>
            <a:r>
              <a:rPr lang="en-US" dirty="0" smtClean="0"/>
              <a:t>Logs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234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Position and Acquisition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27" y="1099078"/>
            <a:ext cx="4377908" cy="575892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28789" y="1753849"/>
            <a:ext cx="4370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Identify essential Egress/Ingress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FPC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Netflow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Centralized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60614" y="2687100"/>
            <a:ext cx="204952" cy="0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60614" y="2781011"/>
            <a:ext cx="204952" cy="0"/>
          </a:xfrm>
          <a:prstGeom prst="line">
            <a:avLst/>
          </a:prstGeom>
          <a:ln w="254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891845" y="2684472"/>
            <a:ext cx="182880" cy="2628"/>
          </a:xfrm>
          <a:prstGeom prst="line">
            <a:avLst/>
          </a:prstGeom>
          <a:ln w="254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57029" y="5601593"/>
            <a:ext cx="4002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74725" y="5790803"/>
            <a:ext cx="271239" cy="487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357895" y="5605021"/>
            <a:ext cx="215959" cy="1157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35251" y="5148647"/>
            <a:ext cx="274320" cy="5016"/>
          </a:xfrm>
          <a:prstGeom prst="line">
            <a:avLst/>
          </a:prstGeom>
          <a:ln w="254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511566" y="4949688"/>
            <a:ext cx="274320" cy="1"/>
          </a:xfrm>
          <a:prstGeom prst="line">
            <a:avLst/>
          </a:prstGeom>
          <a:ln w="254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65590" y="2180594"/>
            <a:ext cx="204952" cy="0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55550" y="2454018"/>
            <a:ext cx="204952" cy="0"/>
          </a:xfrm>
          <a:prstGeom prst="line">
            <a:avLst/>
          </a:prstGeom>
          <a:ln w="254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53074" y="2684472"/>
            <a:ext cx="20495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97474" y="2923531"/>
            <a:ext cx="204952" cy="0"/>
          </a:xfrm>
          <a:prstGeom prst="line">
            <a:avLst/>
          </a:prstGeom>
          <a:ln w="254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880" y="4376308"/>
            <a:ext cx="1054149" cy="907405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>
            <a:off x="3854339" y="3197351"/>
            <a:ext cx="2492673" cy="1210382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836725" y="4497284"/>
            <a:ext cx="1666304" cy="236607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83497" y="5025915"/>
            <a:ext cx="1010429" cy="448678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038332" y="5281273"/>
            <a:ext cx="271239" cy="487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6853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25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Packet Capture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51735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FPC</a:t>
            </a:r>
          </a:p>
          <a:p>
            <a:pPr lvl="1"/>
            <a:r>
              <a:rPr lang="en-US" dirty="0" smtClean="0"/>
              <a:t>Full picture of what happened over the network</a:t>
            </a:r>
            <a:endParaRPr lang="en-US" dirty="0"/>
          </a:p>
          <a:p>
            <a:pPr lvl="1"/>
            <a:r>
              <a:rPr lang="en-US" dirty="0" smtClean="0"/>
              <a:t>See everything, know everything (-v encryption/obfuscation)</a:t>
            </a:r>
          </a:p>
          <a:p>
            <a:pPr lvl="1"/>
            <a:r>
              <a:rPr lang="en-US" dirty="0" smtClean="0"/>
              <a:t>Can be used to test IDS and other signatures</a:t>
            </a:r>
          </a:p>
          <a:p>
            <a:r>
              <a:rPr lang="en-US" dirty="0" smtClean="0"/>
              <a:t>Open Source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www.sans.org/reading-room/whitepapers/logging/custom-full-packet-capture-system-34177</a:t>
            </a:r>
            <a:endParaRPr lang="en-US" dirty="0" smtClean="0"/>
          </a:p>
          <a:p>
            <a:pPr lvl="1"/>
            <a:r>
              <a:rPr lang="en-US" dirty="0" smtClean="0"/>
              <a:t>Google Stenographer (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github.com/google/stenographer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Commercial Solutions</a:t>
            </a:r>
          </a:p>
          <a:p>
            <a:pPr lvl="1"/>
            <a:r>
              <a:rPr lang="en-US" dirty="0" err="1" smtClean="0"/>
              <a:t>BlueCoat</a:t>
            </a:r>
            <a:r>
              <a:rPr lang="en-US" dirty="0" smtClean="0"/>
              <a:t> Security </a:t>
            </a:r>
            <a:r>
              <a:rPr lang="en-US" dirty="0"/>
              <a:t>Analytics (</a:t>
            </a:r>
            <a:r>
              <a:rPr lang="en-US" dirty="0">
                <a:hlinkClick r:id="rId5"/>
              </a:rPr>
              <a:t>https://www.bluecoat.com/products-and-solutions/security-analytics-and-incident-response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NetworkMiner</a:t>
            </a:r>
            <a:r>
              <a:rPr lang="en-US" dirty="0" smtClean="0"/>
              <a:t> (</a:t>
            </a:r>
            <a:r>
              <a:rPr lang="en-US" dirty="0" smtClean="0">
                <a:hlinkClick r:id="rId6"/>
              </a:rPr>
              <a:t>http://www.netresec.com</a:t>
            </a:r>
            <a:r>
              <a:rPr lang="en-US" dirty="0" smtClean="0"/>
              <a:t>) – also, a free version</a:t>
            </a:r>
          </a:p>
          <a:p>
            <a:pPr lvl="1"/>
            <a:r>
              <a:rPr lang="en-US" dirty="0" smtClean="0"/>
              <a:t>RSA </a:t>
            </a:r>
            <a:r>
              <a:rPr lang="en-US" dirty="0" err="1" smtClean="0"/>
              <a:t>NetWitess</a:t>
            </a:r>
            <a:r>
              <a:rPr lang="en-US" dirty="0"/>
              <a:t> (</a:t>
            </a:r>
            <a:r>
              <a:rPr lang="en-US" dirty="0">
                <a:hlinkClick r:id="rId7"/>
              </a:rPr>
              <a:t>https://www.emc.com/collateral/data-sheet/rsa-netwitness-investigator.pdf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err="1" smtClean="0"/>
              <a:t>Splunk</a:t>
            </a:r>
            <a:r>
              <a:rPr lang="en-US" dirty="0" smtClean="0"/>
              <a:t> App for </a:t>
            </a:r>
            <a:r>
              <a:rPr lang="en-US" dirty="0"/>
              <a:t>Stream (</a:t>
            </a:r>
            <a:r>
              <a:rPr lang="en-US" dirty="0">
                <a:hlinkClick r:id="rId8"/>
              </a:rPr>
              <a:t>https://splunkbase.splunk.com/app/1809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4595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 IDS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Intrusion Detection System</a:t>
            </a:r>
          </a:p>
          <a:p>
            <a:r>
              <a:rPr lang="en-US" dirty="0" smtClean="0"/>
              <a:t>Network forensic data</a:t>
            </a:r>
          </a:p>
          <a:p>
            <a:r>
              <a:rPr lang="en-US" dirty="0" smtClean="0"/>
              <a:t>Meta-data all the things</a:t>
            </a:r>
          </a:p>
          <a:p>
            <a:r>
              <a:rPr lang="en-US" dirty="0" smtClean="0"/>
              <a:t>Scripting language</a:t>
            </a:r>
          </a:p>
          <a:p>
            <a:pPr lvl="1"/>
            <a:r>
              <a:rPr lang="en-US" dirty="0" smtClean="0"/>
              <a:t>adapted for network traffic analysis</a:t>
            </a:r>
          </a:p>
          <a:p>
            <a:r>
              <a:rPr lang="en-US" dirty="0" smtClean="0"/>
              <a:t>Several frameworks at the foundation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Bro 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52" y="1402080"/>
            <a:ext cx="1990725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0027" y="3296079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Source: https://www.bro.org/</a:t>
            </a:r>
          </a:p>
        </p:txBody>
      </p:sp>
    </p:spTree>
    <p:extLst>
      <p:ext uri="{BB962C8B-B14F-4D97-AF65-F5344CB8AC3E}">
        <p14:creationId xmlns="" xmlns:p14="http://schemas.microsoft.com/office/powerpoint/2010/main" val="10593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Proxies and Gateways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Application </a:t>
            </a:r>
            <a:r>
              <a:rPr lang="en-US" dirty="0"/>
              <a:t>Proxy/Gateway logs (tangential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Rich context around specific network protocols</a:t>
            </a:r>
          </a:p>
          <a:p>
            <a:pPr lvl="1"/>
            <a:r>
              <a:rPr lang="en-US" dirty="0" smtClean="0"/>
              <a:t>HTTP, SMTP, FTP,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Leverage authentication protocols</a:t>
            </a:r>
          </a:p>
          <a:p>
            <a:pPr lvl="1"/>
            <a:r>
              <a:rPr lang="en-US" dirty="0" smtClean="0"/>
              <a:t>Control who talks to what</a:t>
            </a:r>
          </a:p>
          <a:p>
            <a:r>
              <a:rPr lang="en-US" dirty="0" smtClean="0"/>
              <a:t>Categorization Control </a:t>
            </a:r>
          </a:p>
          <a:p>
            <a:pPr lvl="1"/>
            <a:r>
              <a:rPr lang="en-US" dirty="0" smtClean="0"/>
              <a:t>Web: site categorization</a:t>
            </a:r>
          </a:p>
          <a:p>
            <a:pPr lvl="1"/>
            <a:r>
              <a:rPr lang="en-US" dirty="0" smtClean="0"/>
              <a:t>Email: spam</a:t>
            </a:r>
          </a:p>
          <a:p>
            <a:r>
              <a:rPr lang="en-US" dirty="0" smtClean="0"/>
              <a:t>Inspection and Protection</a:t>
            </a:r>
          </a:p>
          <a:p>
            <a:pPr lvl="1"/>
            <a:r>
              <a:rPr lang="en-US" dirty="0" smtClean="0"/>
              <a:t>Dynamic code inspection</a:t>
            </a:r>
          </a:p>
          <a:p>
            <a:pPr lvl="1"/>
            <a:r>
              <a:rPr lang="en-US" dirty="0" smtClean="0"/>
              <a:t>AV scanning</a:t>
            </a:r>
          </a:p>
          <a:p>
            <a:pPr lvl="1"/>
            <a:r>
              <a:rPr lang="en-US" dirty="0" smtClean="0"/>
              <a:t>Great place for in-line protection</a:t>
            </a:r>
          </a:p>
          <a:p>
            <a:r>
              <a:rPr lang="en-US" dirty="0" smtClean="0"/>
              <a:t>Many, many vendors to choose from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541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11028</TotalTime>
  <Words>2070</Words>
  <Application>Microsoft Office PowerPoint</Application>
  <PresentationFormat>On-screen Show (4:3)</PresentationFormat>
  <Paragraphs>467</Paragraphs>
  <Slides>35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Slide 1</vt:lpstr>
      <vt:lpstr>$ id</vt:lpstr>
      <vt:lpstr>Level Set Expectations</vt:lpstr>
      <vt:lpstr>It’s 5am, do you know where your IR plan is?</vt:lpstr>
      <vt:lpstr>Where Do I Start?</vt:lpstr>
      <vt:lpstr>Position and Acquisition</vt:lpstr>
      <vt:lpstr>Full Packet Capture</vt:lpstr>
      <vt:lpstr>Bro IDS</vt:lpstr>
      <vt:lpstr>Proxies and Gateways</vt:lpstr>
      <vt:lpstr>IPFIX/Netflow</vt:lpstr>
      <vt:lpstr>Intrusion Detection/Prevention Systems</vt:lpstr>
      <vt:lpstr>Firewalls</vt:lpstr>
      <vt:lpstr>Scenario 1: Ransomware Campaign</vt:lpstr>
      <vt:lpstr>Scenario 1: Full Packet Capture</vt:lpstr>
      <vt:lpstr>Scenario 1: Bro</vt:lpstr>
      <vt:lpstr>Scenario 1: Bro (smtp, files logs)</vt:lpstr>
      <vt:lpstr>Scenario 1: Bro (dns, conn logs)</vt:lpstr>
      <vt:lpstr>Scenario 1: Bro (http, files logs)</vt:lpstr>
      <vt:lpstr>Scenario 1: Bro (conn log)</vt:lpstr>
      <vt:lpstr>Scenario 1: Bro</vt:lpstr>
      <vt:lpstr>Scenario 1: Flows and Logs</vt:lpstr>
      <vt:lpstr>Scenario 2: Suspicious Network Traffic</vt:lpstr>
      <vt:lpstr>Scenario 2: What’s on Your Drive</vt:lpstr>
      <vt:lpstr>What’s on Your Drive</vt:lpstr>
      <vt:lpstr>Searching over Time</vt:lpstr>
      <vt:lpstr>Retention over Time</vt:lpstr>
      <vt:lpstr>The Pros and Cons Network Capture</vt:lpstr>
      <vt:lpstr>Introducing Bro</vt:lpstr>
      <vt:lpstr>Bro Frameworks</vt:lpstr>
      <vt:lpstr>Bro “out of the box”</vt:lpstr>
      <vt:lpstr>Bro: Application Logs </vt:lpstr>
      <vt:lpstr>Bro: Tips, Tricks and Automobiles</vt:lpstr>
      <vt:lpstr>Bro Scripting</vt:lpstr>
      <vt:lpstr>Presentation 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PowerPoint Template</dc:title>
  <dc:creator>Corporate Communications</dc:creator>
  <cp:lastModifiedBy>Windows User</cp:lastModifiedBy>
  <cp:revision>619</cp:revision>
  <dcterms:created xsi:type="dcterms:W3CDTF">2007-12-05T18:39:31Z</dcterms:created>
  <dcterms:modified xsi:type="dcterms:W3CDTF">2016-06-01T21:49:25Z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